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  <p:sldMasterId id="2147483664" r:id="rId3"/>
  </p:sldMasterIdLst>
  <p:notesMasterIdLst>
    <p:notesMasterId r:id="rId57"/>
  </p:notesMasterIdLst>
  <p:sldIdLst>
    <p:sldId id="257" r:id="rId4"/>
    <p:sldId id="258" r:id="rId5"/>
    <p:sldId id="676" r:id="rId6"/>
    <p:sldId id="259" r:id="rId7"/>
    <p:sldId id="260" r:id="rId8"/>
    <p:sldId id="261" r:id="rId9"/>
    <p:sldId id="677" r:id="rId10"/>
    <p:sldId id="268" r:id="rId11"/>
    <p:sldId id="678" r:id="rId12"/>
    <p:sldId id="266" r:id="rId13"/>
    <p:sldId id="267" r:id="rId14"/>
    <p:sldId id="270" r:id="rId15"/>
    <p:sldId id="269" r:id="rId16"/>
    <p:sldId id="311" r:id="rId17"/>
    <p:sldId id="342" r:id="rId18"/>
    <p:sldId id="370" r:id="rId19"/>
    <p:sldId id="376" r:id="rId20"/>
    <p:sldId id="379" r:id="rId21"/>
    <p:sldId id="679" r:id="rId22"/>
    <p:sldId id="380" r:id="rId23"/>
    <p:sldId id="381" r:id="rId24"/>
    <p:sldId id="399" r:id="rId25"/>
    <p:sldId id="382" r:id="rId26"/>
    <p:sldId id="675" r:id="rId27"/>
    <p:sldId id="674" r:id="rId28"/>
    <p:sldId id="669" r:id="rId29"/>
    <p:sldId id="670" r:id="rId30"/>
    <p:sldId id="671" r:id="rId31"/>
    <p:sldId id="672" r:id="rId32"/>
    <p:sldId id="673" r:id="rId33"/>
    <p:sldId id="312" r:id="rId34"/>
    <p:sldId id="288" r:id="rId35"/>
    <p:sldId id="289" r:id="rId36"/>
    <p:sldId id="290" r:id="rId37"/>
    <p:sldId id="291" r:id="rId38"/>
    <p:sldId id="292" r:id="rId39"/>
    <p:sldId id="293" r:id="rId40"/>
    <p:sldId id="310" r:id="rId41"/>
    <p:sldId id="294" r:id="rId42"/>
    <p:sldId id="301" r:id="rId43"/>
    <p:sldId id="298" r:id="rId44"/>
    <p:sldId id="303" r:id="rId45"/>
    <p:sldId id="304" r:id="rId46"/>
    <p:sldId id="305" r:id="rId47"/>
    <p:sldId id="306" r:id="rId48"/>
    <p:sldId id="307" r:id="rId49"/>
    <p:sldId id="308" r:id="rId50"/>
    <p:sldId id="256" r:id="rId51"/>
    <p:sldId id="315" r:id="rId52"/>
    <p:sldId id="316" r:id="rId53"/>
    <p:sldId id="317" r:id="rId54"/>
    <p:sldId id="309" r:id="rId55"/>
    <p:sldId id="314" r:id="rId5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8"/>
      <p:bold r:id="rId59"/>
      <p:italic r:id="rId60"/>
      <p:boldItalic r:id="rId61"/>
    </p:embeddedFont>
    <p:embeddedFont>
      <p:font typeface="Calibri Light" panose="020F0302020204030204" pitchFamily="34" charset="0"/>
      <p:regular r:id="rId62"/>
      <p:italic r:id="rId63"/>
    </p:embeddedFont>
    <p:embeddedFont>
      <p:font typeface="Cambria Math" panose="02040503050406030204" pitchFamily="18" charset="0"/>
      <p:regular r:id="rId64"/>
    </p:embeddedFont>
    <p:embeddedFont>
      <p:font typeface="Lato" panose="020F0502020204030203" pitchFamily="34" charset="0"/>
      <p:regular r:id="rId65"/>
      <p:bold r:id="rId66"/>
      <p:italic r:id="rId67"/>
      <p:boldItalic r:id="rId68"/>
    </p:embeddedFont>
    <p:embeddedFont>
      <p:font typeface="Merriweather Sans" pitchFamily="2" charset="0"/>
      <p:regular r:id="rId69"/>
      <p:bold r:id="rId70"/>
      <p:italic r:id="rId71"/>
      <p:boldItalic r:id="rId72"/>
    </p:embeddedFont>
    <p:embeddedFont>
      <p:font typeface="Tenorite" panose="00000500000000000000" pitchFamily="2" charset="0"/>
      <p:regular r:id="rId73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386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97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112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font" Target="fonts/font17.fntdata"/><Relationship Id="rId79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font" Target="fonts/font4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77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15.fntdata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font" Target="fonts/font16.fntdata"/><Relationship Id="rId78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19.fntdata"/><Relationship Id="rId7" Type="http://schemas.openxmlformats.org/officeDocument/2006/relationships/slide" Target="slides/slide4.xml"/><Relationship Id="rId71" Type="http://schemas.openxmlformats.org/officeDocument/2006/relationships/font" Target="fonts/font1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7b395fbcf2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" name="Google Shape;64;g27b395fbcf2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7b11e82693_3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7b11e82693_3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additional layers, function 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7b11e82693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7b11e82693_3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7b11e82693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7b11e82693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7b11e82693_3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7b11e82693_3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7b11e82693_3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7b11e82693_3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Incentive, group images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24716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7b395fbcf2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7b395fbcf2_4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Three designs, copy 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7b395fbcf2_6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7b395fbcf2_6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7ac72a727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7ac72a727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7b395fbcf2_9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0" name="Google Shape;200;g27b395fbcf2_9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7b395fbcf2_9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</a:t>
            </a:r>
            <a:r>
              <a:rPr lang="en-US" dirty="0" err="1"/>
              <a:t>aws</a:t>
            </a:r>
            <a:endParaRPr dirty="0"/>
          </a:p>
        </p:txBody>
      </p:sp>
      <p:sp>
        <p:nvSpPr>
          <p:cNvPr id="225" name="Google Shape;225;g27b395fbcf2_9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7ac72a7272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27ac72a7272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7ac72a7272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7ac72a7272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Make icon 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practice, tests are time consuming and therefore nonadaptive algorithms are highly desired. Where by non-adaptive algorithm we mean that the tests are independent, that is, the decision of making a specific test does not involve the results of previous tests.</a:t>
            </a:r>
          </a:p>
          <a:p>
            <a:endParaRPr lang="en-US" dirty="0"/>
          </a:p>
          <a:p>
            <a:r>
              <a:rPr lang="en-US" dirty="0"/>
              <a:t>In the table we summarize the known lower and upper bound on the number of tests required to identify at most d defectives. And we can see the advantage of the random non-adaptive algorithms over the deterministic ones… this actually motivates our interest in non-adaptive random algorithms for GT.</a:t>
            </a:r>
          </a:p>
          <a:p>
            <a:endParaRPr lang="en-US" dirty="0"/>
          </a:p>
          <a:p>
            <a:r>
              <a:rPr lang="en-US" dirty="0"/>
              <a:t>Practically, the tests might take one-two days till getting the results, therefore, many studies including ours, focus their efforts on reducing the hidden constants in the O and omega notations.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5B8C8-99CD-409B-8629-9EE79B7105C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62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7b395fbcf2_9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27b395fbcf2_9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6025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7b11e8269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7b11e8269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A75F7-6FE2-D4C7-1E16-FE435F6FC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D326B-185B-BE7B-E06F-045F6D369C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70BA36-534D-AD81-98E5-1AC89B2B64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C9754B-311B-97B7-E057-B781AD4ED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A2A8D-2AFD-413E-94AC-F1D884104E89}" type="datetimeFigureOut">
              <a:rPr lang="en-IL" smtClean="0"/>
              <a:t>09/05/2023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F4345D-4492-5FAF-1462-57E63AF19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92D060-80F5-CFFA-655C-39A85191F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681C5-EDA9-4ACF-AD13-B0452713F77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711908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501D-5DB6-1359-8927-3E56853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A9F1B-97C0-B27C-1C66-235E345FF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C556E3-DAE1-F245-E534-34FF53526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6B83F4B6-CDC4-4128-9F81-F1CA1BBE4873}" type="datetimeFigureOut">
              <a:rPr lang="en-IL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09/05/2023</a:t>
            </a:fld>
            <a:endParaRPr lang="en-IL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3A9F9-6E03-ADF8-DEA5-1C3A7AA3E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IL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95C52B-D83F-AAF7-F044-B0144FE12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4FAECECE-67E0-4B50-AC82-3B880228471F}" type="slidenum">
              <a:rPr lang="en-IL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IL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56293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5620" y="841772"/>
            <a:ext cx="5322700" cy="1790700"/>
          </a:xfrm>
        </p:spPr>
        <p:txBody>
          <a:bodyPr anchor="b">
            <a:noAutofit/>
          </a:bodyPr>
          <a:lstStyle>
            <a:lvl1pPr algn="l">
              <a:defRPr sz="45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5620" y="2701529"/>
            <a:ext cx="7125380" cy="605006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3429000"/>
            <a:ext cx="9144000" cy="171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437809" y="3720022"/>
            <a:ext cx="1163411" cy="1163411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3428999"/>
            <a:ext cx="838881" cy="838881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4304619"/>
            <a:ext cx="838881" cy="838881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6198321" y="-2565"/>
            <a:ext cx="2945680" cy="2373767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875620" cy="875620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8268381" y="3435531"/>
            <a:ext cx="875620" cy="1707969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7621746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620" y="285750"/>
            <a:ext cx="7334387" cy="994172"/>
          </a:xfrm>
        </p:spPr>
        <p:txBody>
          <a:bodyPr anchor="b">
            <a:no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20" y="1513101"/>
            <a:ext cx="7334387" cy="2525111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342900" indent="0">
              <a:buNone/>
              <a:defRPr>
                <a:latin typeface="+mn-lt"/>
              </a:defRPr>
            </a:lvl2pPr>
            <a:lvl3pPr marL="685800" indent="0">
              <a:buNone/>
              <a:defRPr>
                <a:latin typeface="+mn-lt"/>
              </a:defRPr>
            </a:lvl3pPr>
            <a:lvl4pPr marL="1028700" indent="0">
              <a:buNone/>
              <a:defRPr>
                <a:latin typeface="+mn-lt"/>
              </a:defRPr>
            </a:lvl4pPr>
            <a:lvl5pPr marL="13716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6435672" y="1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6435672" y="2435172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700392" cy="700392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6061569" y="4193178"/>
            <a:ext cx="1179285" cy="950323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fld id="{45B08281-154C-4FEF-A6DF-18BA3AC0F374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958" y="4767263"/>
            <a:ext cx="1243292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9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9810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1714502"/>
            <a:ext cx="9156617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6448289" y="2435172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700392" cy="700392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7758076" y="328574"/>
            <a:ext cx="1714499" cy="105735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620" y="285750"/>
            <a:ext cx="7334387" cy="994172"/>
          </a:xfrm>
        </p:spPr>
        <p:txBody>
          <a:bodyPr anchor="b">
            <a:no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5620" y="1989876"/>
            <a:ext cx="7334387" cy="2577362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04D857D4-BD7E-4A06-844B-AAD504F1114F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54738" y="4767263"/>
            <a:ext cx="1203512" cy="273844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7472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6019118" cy="51435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5621" y="794550"/>
            <a:ext cx="4684434" cy="1790700"/>
          </a:xfrm>
        </p:spPr>
        <p:txBody>
          <a:bodyPr anchor="b">
            <a:noAutofit/>
          </a:bodyPr>
          <a:lstStyle>
            <a:lvl1pPr algn="l">
              <a:defRPr sz="45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5621" y="2654307"/>
            <a:ext cx="4684434" cy="1054576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6214897" y="1655396"/>
            <a:ext cx="2274263" cy="1832708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6435672" y="1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6435672" y="2435172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8008126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620" y="285750"/>
            <a:ext cx="7334387" cy="994172"/>
          </a:xfrm>
        </p:spPr>
        <p:txBody>
          <a:bodyPr anchor="b">
            <a:no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20" y="1565671"/>
            <a:ext cx="7334387" cy="2525111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342900" indent="0">
              <a:buNone/>
              <a:defRPr>
                <a:latin typeface="+mn-lt"/>
              </a:defRPr>
            </a:lvl2pPr>
            <a:lvl3pPr marL="685800" indent="0">
              <a:buNone/>
              <a:defRPr>
                <a:latin typeface="+mn-lt"/>
              </a:defRPr>
            </a:lvl3pPr>
            <a:lvl4pPr marL="1028700" indent="0">
              <a:buNone/>
              <a:defRPr>
                <a:latin typeface="+mn-lt"/>
              </a:defRPr>
            </a:lvl4pPr>
            <a:lvl5pPr marL="13716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6435672" y="1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2435172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4767263"/>
            <a:ext cx="1275764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900">
                <a:solidFill>
                  <a:schemeClr val="accent2"/>
                </a:solidFill>
                <a:latin typeface="+mn-lt"/>
              </a:defRPr>
            </a:lvl1pPr>
          </a:lstStyle>
          <a:p>
            <a:fld id="{916AFA50-87A4-4E99-B112-8C6B1DFB84B2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958" y="4767263"/>
            <a:ext cx="1243292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886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8079197" y="114481"/>
            <a:ext cx="1179285" cy="950323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620" y="285750"/>
            <a:ext cx="7334387" cy="994172"/>
          </a:xfrm>
        </p:spPr>
        <p:txBody>
          <a:bodyPr anchor="b">
            <a:no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20" y="1565673"/>
            <a:ext cx="7334387" cy="2525110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342900" indent="0">
              <a:buNone/>
              <a:defRPr>
                <a:latin typeface="+mn-lt"/>
              </a:defRPr>
            </a:lvl2pPr>
            <a:lvl3pPr marL="685800" indent="0">
              <a:buNone/>
              <a:defRPr>
                <a:latin typeface="+mn-lt"/>
              </a:defRPr>
            </a:lvl3pPr>
            <a:lvl4pPr marL="1028700" indent="0">
              <a:buNone/>
              <a:defRPr>
                <a:latin typeface="+mn-lt"/>
              </a:defRPr>
            </a:lvl4pPr>
            <a:lvl5pPr marL="13716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4767263"/>
            <a:ext cx="1275764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fld id="{6B3905CA-BF0F-4A1B-AA0D-85E42F5D5A85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958" y="4767263"/>
            <a:ext cx="1243292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670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041" y="1263254"/>
            <a:ext cx="6445919" cy="2107845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34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5750" y="389554"/>
            <a:ext cx="1023223" cy="820891"/>
          </a:xfrm>
        </p:spPr>
        <p:txBody>
          <a:bodyPr>
            <a:noAutofit/>
          </a:bodyPr>
          <a:lstStyle>
            <a:lvl1pPr marL="0" indent="0" algn="ctr">
              <a:buNone/>
              <a:defRPr sz="17925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3429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685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0287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61360" y="3370660"/>
            <a:ext cx="2633663" cy="509588"/>
          </a:xfrm>
        </p:spPr>
        <p:txBody>
          <a:bodyPr>
            <a:noAutofit/>
          </a:bodyPr>
          <a:lstStyle>
            <a:lvl1pPr marL="0" indent="0" algn="r">
              <a:buNone/>
              <a:defRPr sz="1500">
                <a:solidFill>
                  <a:schemeClr val="bg1"/>
                </a:solidFill>
                <a:latin typeface="+mn-lt"/>
              </a:defRPr>
            </a:lvl1pPr>
            <a:lvl2pPr marL="342900" indent="0" algn="r">
              <a:buNone/>
              <a:defRPr sz="1350">
                <a:solidFill>
                  <a:schemeClr val="bg1"/>
                </a:solidFill>
                <a:latin typeface="Tenorite" pitchFamily="2" charset="0"/>
              </a:defRPr>
            </a:lvl2pPr>
            <a:lvl3pPr marL="685800" indent="0" algn="r">
              <a:buNone/>
              <a:defRPr sz="1200">
                <a:solidFill>
                  <a:schemeClr val="bg1"/>
                </a:solidFill>
                <a:latin typeface="Tenorite" pitchFamily="2" charset="0"/>
              </a:defRPr>
            </a:lvl3pPr>
            <a:lvl4pPr marL="1028700" indent="0" algn="r">
              <a:buNone/>
              <a:defRPr sz="1050">
                <a:solidFill>
                  <a:schemeClr val="bg1"/>
                </a:solidFill>
                <a:latin typeface="Tenorite" pitchFamily="2" charset="0"/>
              </a:defRPr>
            </a:lvl4pPr>
            <a:lvl5pPr marL="1371600" indent="0" algn="r">
              <a:buNone/>
              <a:defRPr sz="105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56828" y="2549769"/>
            <a:ext cx="1023223" cy="820891"/>
          </a:xfrm>
        </p:spPr>
        <p:txBody>
          <a:bodyPr>
            <a:noAutofit/>
          </a:bodyPr>
          <a:lstStyle>
            <a:lvl1pPr marL="0" indent="0" algn="ctr">
              <a:buNone/>
              <a:defRPr sz="17925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3429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685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0287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D3DA9A77-60C0-4BB8-898D-2828EE4073AD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1087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248"/>
            <a:ext cx="7392759" cy="51447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22" y="285750"/>
            <a:ext cx="6301218" cy="994172"/>
          </a:xfrm>
        </p:spPr>
        <p:txBody>
          <a:bodyPr lIns="0" anchor="b">
            <a:no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2822" y="1670818"/>
            <a:ext cx="900281" cy="900932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92514" y="1819800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92513" y="2108734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21860" y="1670818"/>
            <a:ext cx="900281" cy="900932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3113" y="1816924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53112" y="2105858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2822" y="3190705"/>
            <a:ext cx="900281" cy="900932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92514" y="3374095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92513" y="3663029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121860" y="3190705"/>
            <a:ext cx="900281" cy="900932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3113" y="3374095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53112" y="3663029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5751" y="4767263"/>
            <a:ext cx="1177352" cy="273844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C1F30CD5-42B1-4614-9F46-5D29928CC2DB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53330" y="4767263"/>
            <a:ext cx="3086100" cy="273844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49251" y="4767263"/>
            <a:ext cx="875621" cy="273844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7124955" y="266558"/>
            <a:ext cx="1411231" cy="875620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8149828" y="1409983"/>
            <a:ext cx="994172" cy="994172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8268380" y="-1248"/>
            <a:ext cx="875621" cy="141123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7750568" y="2053314"/>
            <a:ext cx="1035623" cy="10356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8000574" y="4000074"/>
            <a:ext cx="1411231" cy="875620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7392760" y="2738629"/>
            <a:ext cx="994172" cy="994172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7392760" y="3732270"/>
            <a:ext cx="875621" cy="141123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46428068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22" y="285750"/>
            <a:ext cx="8008607" cy="994172"/>
          </a:xfrm>
        </p:spPr>
        <p:txBody>
          <a:bodyPr lIns="0" anchor="b">
            <a:no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2822" y="1551551"/>
            <a:ext cx="678740" cy="679231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2823" y="2245909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2822" y="2534843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662048" y="1551551"/>
            <a:ext cx="678740" cy="679231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662049" y="2245909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62048" y="2534843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761276" y="1551551"/>
            <a:ext cx="678740" cy="679231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761276" y="2245909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761276" y="2534843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860502" y="1551551"/>
            <a:ext cx="678740" cy="679231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60502" y="2245909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60502" y="2534843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562822" y="3088914"/>
            <a:ext cx="678740" cy="679231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62823" y="3783271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62822" y="4072206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662048" y="3088914"/>
            <a:ext cx="678740" cy="679231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662049" y="3783271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662048" y="4072206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61276" y="3088914"/>
            <a:ext cx="678740" cy="679231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61276" y="3783271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761276" y="4072206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860502" y="3088914"/>
            <a:ext cx="678740" cy="679231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860502" y="3783271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860502" y="4072206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EE6020E3-D95B-4E55-964F-4B1A98BDAA6F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7766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6435672" y="1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2435172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620" y="285750"/>
            <a:ext cx="7334387" cy="994172"/>
          </a:xfrm>
        </p:spPr>
        <p:txBody>
          <a:bodyPr anchor="b">
            <a:noAutofit/>
          </a:bodyPr>
          <a:lstStyle>
            <a:lvl1pPr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20" y="1565671"/>
            <a:ext cx="7334387" cy="2525111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6858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0287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3716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4767263"/>
            <a:ext cx="1275764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fld id="{AE46C21D-EBB5-4F3D-B06D-166777189317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9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958" y="4767263"/>
            <a:ext cx="1243292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9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7062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620" y="285750"/>
            <a:ext cx="7334387" cy="994172"/>
          </a:xfrm>
        </p:spPr>
        <p:txBody>
          <a:bodyPr anchor="b">
            <a:no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20" y="1896153"/>
            <a:ext cx="3497580" cy="2121460"/>
          </a:xfrm>
        </p:spPr>
        <p:txBody>
          <a:bodyPr>
            <a:noAutofit/>
          </a:bodyPr>
          <a:lstStyle>
            <a:lvl1pPr marL="0" indent="0">
              <a:buNone/>
              <a:defRPr sz="1500">
                <a:latin typeface="+mn-lt"/>
              </a:defRPr>
            </a:lvl1pPr>
            <a:lvl2pPr marL="342900" indent="0">
              <a:buNone/>
              <a:defRPr sz="1350">
                <a:latin typeface="+mn-lt"/>
              </a:defRPr>
            </a:lvl2pPr>
            <a:lvl3pPr marL="685800" indent="0">
              <a:buNone/>
              <a:defRPr sz="1200">
                <a:latin typeface="+mn-lt"/>
              </a:defRPr>
            </a:lvl3pPr>
            <a:lvl4pPr marL="1028700" indent="0">
              <a:buNone/>
              <a:defRPr sz="1050">
                <a:latin typeface="+mn-lt"/>
              </a:defRPr>
            </a:lvl4pPr>
            <a:lvl5pPr marL="1371600" indent="0">
              <a:buNone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6435672" y="1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6435672" y="2435172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700392" cy="700392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6061569" y="4193178"/>
            <a:ext cx="1179285" cy="950323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fld id="{1DFFEA26-EB1D-498C-95CD-1ECE586790AA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958" y="4767263"/>
            <a:ext cx="1243292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9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12426" y="1896153"/>
            <a:ext cx="3497580" cy="2121460"/>
          </a:xfrm>
        </p:spPr>
        <p:txBody>
          <a:bodyPr>
            <a:noAutofit/>
          </a:bodyPr>
          <a:lstStyle>
            <a:lvl1pPr marL="0" indent="0">
              <a:buNone/>
              <a:defRPr sz="1500">
                <a:latin typeface="+mn-lt"/>
              </a:defRPr>
            </a:lvl1pPr>
            <a:lvl2pPr marL="342900" indent="0">
              <a:buNone/>
              <a:defRPr sz="1350">
                <a:latin typeface="+mn-lt"/>
              </a:defRPr>
            </a:lvl2pPr>
            <a:lvl3pPr marL="685800" indent="0">
              <a:buNone/>
              <a:defRPr sz="1200">
                <a:latin typeface="+mn-lt"/>
              </a:defRPr>
            </a:lvl3pPr>
            <a:lvl4pPr marL="1028700" indent="0">
              <a:buNone/>
              <a:defRPr sz="1050">
                <a:latin typeface="+mn-lt"/>
              </a:defRPr>
            </a:lvl4pPr>
            <a:lvl5pPr marL="1371600" indent="0">
              <a:buNone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75620" y="1504267"/>
            <a:ext cx="3497580" cy="3918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712426" y="1504267"/>
            <a:ext cx="3497580" cy="3918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05023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620" y="285750"/>
            <a:ext cx="7334387" cy="994172"/>
          </a:xfrm>
        </p:spPr>
        <p:txBody>
          <a:bodyPr anchor="b">
            <a:no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18" y="1894739"/>
            <a:ext cx="2414016" cy="2121460"/>
          </a:xfrm>
        </p:spPr>
        <p:txBody>
          <a:bodyPr>
            <a:noAutofit/>
          </a:bodyPr>
          <a:lstStyle>
            <a:lvl1pPr marL="0" indent="0">
              <a:buNone/>
              <a:defRPr sz="1500">
                <a:latin typeface="+mn-lt"/>
              </a:defRPr>
            </a:lvl1pPr>
            <a:lvl2pPr marL="342900" indent="0">
              <a:buNone/>
              <a:defRPr sz="1350">
                <a:latin typeface="+mn-lt"/>
              </a:defRPr>
            </a:lvl2pPr>
            <a:lvl3pPr marL="685800" indent="0">
              <a:buNone/>
              <a:defRPr sz="1200">
                <a:latin typeface="+mn-lt"/>
              </a:defRPr>
            </a:lvl3pPr>
            <a:lvl4pPr marL="1028700" indent="0">
              <a:buNone/>
              <a:defRPr sz="1050">
                <a:latin typeface="+mn-lt"/>
              </a:defRPr>
            </a:lvl4pPr>
            <a:lvl5pPr marL="1371600" indent="0">
              <a:buNone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6435672" y="0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1773" y="2435172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8443608" y="4443108"/>
            <a:ext cx="700392" cy="700392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1940563" y="4193178"/>
            <a:ext cx="1179285" cy="950323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4767263"/>
            <a:ext cx="1325336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900">
                <a:solidFill>
                  <a:schemeClr val="accent2"/>
                </a:solidFill>
                <a:latin typeface="+mn-lt"/>
              </a:defRPr>
            </a:lvl1pPr>
          </a:lstStyle>
          <a:p>
            <a:fld id="{539842EE-D56F-4F18-94E7-094CEF23F906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512841" y="1894739"/>
            <a:ext cx="2379959" cy="2121460"/>
          </a:xfrm>
        </p:spPr>
        <p:txBody>
          <a:bodyPr>
            <a:noAutofit/>
          </a:bodyPr>
          <a:lstStyle>
            <a:lvl1pPr marL="0" indent="0">
              <a:buNone/>
              <a:defRPr sz="1500">
                <a:latin typeface="+mn-lt"/>
              </a:defRPr>
            </a:lvl1pPr>
            <a:lvl2pPr marL="342900" indent="0">
              <a:buNone/>
              <a:defRPr sz="1350">
                <a:latin typeface="+mn-lt"/>
              </a:defRPr>
            </a:lvl2pPr>
            <a:lvl3pPr marL="685800" indent="0">
              <a:buNone/>
              <a:defRPr sz="1200">
                <a:latin typeface="+mn-lt"/>
              </a:defRPr>
            </a:lvl3pPr>
            <a:lvl4pPr marL="1028700" indent="0">
              <a:buNone/>
              <a:defRPr sz="1050">
                <a:latin typeface="+mn-lt"/>
              </a:defRPr>
            </a:lvl4pPr>
            <a:lvl5pPr marL="1371600" indent="0">
              <a:buNone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75620" y="1502853"/>
            <a:ext cx="2379959" cy="3918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512841" y="1502853"/>
            <a:ext cx="2379959" cy="3918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50062" y="1894739"/>
            <a:ext cx="2379959" cy="2121460"/>
          </a:xfrm>
        </p:spPr>
        <p:txBody>
          <a:bodyPr>
            <a:noAutofit/>
          </a:bodyPr>
          <a:lstStyle>
            <a:lvl1pPr marL="0" indent="0">
              <a:buNone/>
              <a:defRPr sz="1500">
                <a:latin typeface="+mn-lt"/>
              </a:defRPr>
            </a:lvl1pPr>
            <a:lvl2pPr marL="342900" indent="0">
              <a:buNone/>
              <a:defRPr sz="1350">
                <a:latin typeface="+mn-lt"/>
              </a:defRPr>
            </a:lvl2pPr>
            <a:lvl3pPr marL="685800" indent="0">
              <a:buNone/>
              <a:defRPr sz="1200">
                <a:latin typeface="+mn-lt"/>
              </a:defRPr>
            </a:lvl3pPr>
            <a:lvl4pPr marL="1028700" indent="0">
              <a:buNone/>
              <a:defRPr sz="1050">
                <a:latin typeface="+mn-lt"/>
              </a:defRPr>
            </a:lvl4pPr>
            <a:lvl5pPr marL="1371600" indent="0">
              <a:buNone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150062" y="1502853"/>
            <a:ext cx="2379959" cy="3918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958" y="4767263"/>
            <a:ext cx="1243292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9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9125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5620" y="841772"/>
            <a:ext cx="4665209" cy="1790700"/>
          </a:xfrm>
        </p:spPr>
        <p:txBody>
          <a:bodyPr anchor="b">
            <a:noAutofit/>
          </a:bodyPr>
          <a:lstStyle>
            <a:lvl1pPr algn="l">
              <a:defRPr sz="45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5620" y="2701529"/>
            <a:ext cx="4665208" cy="1685414"/>
          </a:xfrm>
        </p:spPr>
        <p:txBody>
          <a:bodyPr>
            <a:noAutofit/>
          </a:bodyPr>
          <a:lstStyle>
            <a:lvl1pPr marL="0" indent="0" algn="l">
              <a:buNone/>
              <a:defRPr sz="210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6198319" y="0"/>
            <a:ext cx="2945681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6198321" y="2764454"/>
            <a:ext cx="2945680" cy="238414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875620" cy="875620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7671161" y="-1"/>
            <a:ext cx="1472840" cy="2384142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89032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3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8C19EC-CBD8-6F43-AD4E-FE71DE1A5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490EDE-9605-1F5E-7062-005EBC618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1A81A-3018-F6B4-F180-AAC26798F6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3F4B6-CDC4-4128-9F81-F1CA1BBE4873}" type="datetimeFigureOut">
              <a:rPr lang="en-IL" smtClean="0"/>
              <a:t>09/05/2023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333A4-5A1D-C30E-C937-F26BF7FC67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BE4C4-F387-D966-A269-5A147C124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ECECE-67E0-4B50-AC82-3B880228471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9775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85750"/>
            <a:ext cx="85725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369219"/>
            <a:ext cx="8572500" cy="3263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900">
                <a:solidFill>
                  <a:schemeClr val="tx2"/>
                </a:solidFill>
                <a:latin typeface="+mn-lt"/>
              </a:defRPr>
            </a:lvl1pPr>
          </a:lstStyle>
          <a:p>
            <a:fld id="{FC9A72C8-1C87-42EF-8A11-BF6DFA19ED8B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9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9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619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search/cs?searchtype=author&amp;query=Liang%2C+W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rxiv.org/search/cs?searchtype=author&amp;query=Zou%2C+J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 descr="Human brain digital x-ray 3D render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90061" cy="520491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>
            <a:off x="223470" y="1216814"/>
            <a:ext cx="8848968" cy="3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</a:pPr>
            <a:r>
              <a:rPr lang="zh-CN" sz="3000" b="1" i="0" u="none" strike="noStrike" dirty="0">
                <a:solidFill>
                  <a:schemeClr val="bg1"/>
                </a:solidFill>
                <a:latin typeface="+mj-lt"/>
                <a:ea typeface="Lato"/>
                <a:cs typeface="Lato"/>
                <a:sym typeface="Lato"/>
              </a:rPr>
              <a:t>Accelerating Abnormal-Behavior Detection </a:t>
            </a:r>
            <a:br>
              <a:rPr lang="en-US" altLang="zh-CN" sz="3000" b="1" i="0" u="none" strike="noStrike" dirty="0">
                <a:solidFill>
                  <a:schemeClr val="bg1"/>
                </a:solidFill>
                <a:latin typeface="+mj-lt"/>
                <a:ea typeface="Lato"/>
                <a:cs typeface="Lato"/>
                <a:sym typeface="Lato"/>
              </a:rPr>
            </a:br>
            <a:r>
              <a:rPr lang="zh-CN" sz="3000" b="1" i="0" u="none" strike="noStrike" dirty="0">
                <a:solidFill>
                  <a:schemeClr val="bg1"/>
                </a:solidFill>
                <a:latin typeface="+mj-lt"/>
                <a:ea typeface="Lato"/>
                <a:cs typeface="Lato"/>
                <a:sym typeface="Lato"/>
              </a:rPr>
              <a:t>in Surveillance Video</a:t>
            </a:r>
            <a:r>
              <a:rPr lang="zh-CN" sz="3000" b="1" dirty="0">
                <a:solidFill>
                  <a:schemeClr val="bg1"/>
                </a:solidFill>
                <a:latin typeface="+mj-lt"/>
                <a:ea typeface="Lato"/>
                <a:cs typeface="Lato"/>
                <a:sym typeface="Lato"/>
              </a:rPr>
              <a:t> </a:t>
            </a:r>
            <a:r>
              <a:rPr lang="zh-CN" sz="3000" b="1" i="0" u="none" strike="noStrike" dirty="0">
                <a:solidFill>
                  <a:schemeClr val="bg1"/>
                </a:solidFill>
                <a:latin typeface="+mj-lt"/>
                <a:ea typeface="Lato"/>
                <a:cs typeface="Lato"/>
                <a:sym typeface="Lato"/>
              </a:rPr>
              <a:t>via </a:t>
            </a:r>
            <a:br>
              <a:rPr lang="zh-CN" sz="3000" b="1" i="0" u="none" strike="noStrike" dirty="0">
                <a:solidFill>
                  <a:schemeClr val="bg1"/>
                </a:solidFill>
                <a:latin typeface="+mj-lt"/>
                <a:ea typeface="Lato"/>
                <a:cs typeface="Lato"/>
                <a:sym typeface="Lato"/>
              </a:rPr>
            </a:br>
            <a:r>
              <a:rPr lang="zh-CN" sz="3000" b="1" i="0" u="none" strike="noStrike" dirty="0">
                <a:solidFill>
                  <a:schemeClr val="bg1"/>
                </a:solidFill>
                <a:latin typeface="+mj-lt"/>
                <a:ea typeface="Lato"/>
                <a:cs typeface="Lato"/>
                <a:sym typeface="Lato"/>
              </a:rPr>
              <a:t>Deep Neural Networks &amp;Group Testing Methods</a:t>
            </a:r>
            <a:br>
              <a:rPr lang="zh-CN" b="1" dirty="0">
                <a:solidFill>
                  <a:schemeClr val="bg1"/>
                </a:solidFill>
                <a:latin typeface="+mj-lt"/>
              </a:rPr>
            </a:br>
            <a:endParaRPr sz="2300" b="1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>
            <a:spLocks noGrp="1"/>
          </p:cNvSpPr>
          <p:nvPr>
            <p:ph type="title"/>
          </p:nvPr>
        </p:nvSpPr>
        <p:spPr>
          <a:xfrm>
            <a:off x="475112" y="20727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CN"/>
              <a:t>Solution #3: Group testing</a:t>
            </a:r>
            <a:endParaRPr dirty="0"/>
          </a:p>
        </p:txBody>
      </p:sp>
      <p:grpSp>
        <p:nvGrpSpPr>
          <p:cNvPr id="203" name="Google Shape;203;p24"/>
          <p:cNvGrpSpPr/>
          <p:nvPr/>
        </p:nvGrpSpPr>
        <p:grpSpPr>
          <a:xfrm>
            <a:off x="1732454" y="1166343"/>
            <a:ext cx="5607422" cy="1208867"/>
            <a:chOff x="689146" y="1744640"/>
            <a:chExt cx="10628170" cy="2053800"/>
          </a:xfrm>
        </p:grpSpPr>
        <p:cxnSp>
          <p:nvCxnSpPr>
            <p:cNvPr id="204" name="Google Shape;204;p24"/>
            <p:cNvCxnSpPr/>
            <p:nvPr/>
          </p:nvCxnSpPr>
          <p:spPr>
            <a:xfrm>
              <a:off x="8252001" y="2771486"/>
              <a:ext cx="1008300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05" name="Google Shape;205;p24"/>
            <p:cNvSpPr txBox="1"/>
            <p:nvPr/>
          </p:nvSpPr>
          <p:spPr>
            <a:xfrm>
              <a:off x="9385916" y="2601123"/>
              <a:ext cx="1931400" cy="84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Firearm? (YES/NO)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3873482" y="1744640"/>
              <a:ext cx="4122000" cy="2053800"/>
            </a:xfrm>
            <a:prstGeom prst="rect">
              <a:avLst/>
            </a:prstGeom>
            <a:solidFill>
              <a:srgbClr val="3F3F3F"/>
            </a:solidFill>
            <a:ln w="12700" cap="flat" cmpd="sng">
              <a:solidFill>
                <a:srgbClr val="2F491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CNN</a:t>
              </a:r>
              <a:endParaRPr sz="1100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Convolutional Neural Network </a:t>
              </a:r>
              <a:endParaRPr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7" name="Google Shape;207;p24"/>
            <p:cNvCxnSpPr/>
            <p:nvPr/>
          </p:nvCxnSpPr>
          <p:spPr>
            <a:xfrm>
              <a:off x="2828743" y="2614547"/>
              <a:ext cx="1008300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08" name="Google Shape;208;p24"/>
            <p:cNvSpPr/>
            <p:nvPr/>
          </p:nvSpPr>
          <p:spPr>
            <a:xfrm>
              <a:off x="689146" y="1914499"/>
              <a:ext cx="2041500" cy="12381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09" name="Google Shape;209;p24"/>
          <p:cNvCxnSpPr/>
          <p:nvPr/>
        </p:nvCxnSpPr>
        <p:spPr>
          <a:xfrm>
            <a:off x="5758258" y="4096323"/>
            <a:ext cx="531900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10" name="Google Shape;210;p24"/>
          <p:cNvSpPr/>
          <p:nvPr/>
        </p:nvSpPr>
        <p:spPr>
          <a:xfrm>
            <a:off x="3448481" y="3491935"/>
            <a:ext cx="2174700" cy="1208700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2F491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CNN</a:t>
            </a:r>
            <a:endParaRPr sz="11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Convolutional Neural Network </a:t>
            </a:r>
            <a:endParaRPr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1" name="Google Shape;211;p24"/>
          <p:cNvCxnSpPr/>
          <p:nvPr/>
        </p:nvCxnSpPr>
        <p:spPr>
          <a:xfrm>
            <a:off x="2687521" y="4120922"/>
            <a:ext cx="531900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212" name="Google Shape;212;p24"/>
          <p:cNvGrpSpPr/>
          <p:nvPr/>
        </p:nvGrpSpPr>
        <p:grpSpPr>
          <a:xfrm>
            <a:off x="775790" y="3491935"/>
            <a:ext cx="1648350" cy="1300275"/>
            <a:chOff x="1034386" y="4655913"/>
            <a:chExt cx="2197800" cy="1733700"/>
          </a:xfrm>
        </p:grpSpPr>
        <p:sp>
          <p:nvSpPr>
            <p:cNvPr id="213" name="Google Shape;213;p24"/>
            <p:cNvSpPr/>
            <p:nvPr/>
          </p:nvSpPr>
          <p:spPr>
            <a:xfrm>
              <a:off x="1034386" y="46559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1186786" y="48083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1339186" y="49607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1491586" y="51131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1643986" y="52655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1796386" y="54179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9" name="Google Shape;219;p24"/>
          <p:cNvSpPr/>
          <p:nvPr/>
        </p:nvSpPr>
        <p:spPr>
          <a:xfrm>
            <a:off x="6320163" y="3657304"/>
            <a:ext cx="2518500" cy="810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12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Yes: </a:t>
            </a: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least one frame includes firearm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No: </a:t>
            </a: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Firearm clean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0" name="Google Shape;220;p24"/>
          <p:cNvCxnSpPr/>
          <p:nvPr/>
        </p:nvCxnSpPr>
        <p:spPr>
          <a:xfrm>
            <a:off x="0" y="2488069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1" name="Google Shape;221;p24"/>
          <p:cNvSpPr/>
          <p:nvPr/>
        </p:nvSpPr>
        <p:spPr>
          <a:xfrm>
            <a:off x="170690" y="2771774"/>
            <a:ext cx="2744400" cy="5100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Suppose that we can enhance the CNN such that:</a:t>
            </a:r>
            <a:endParaRPr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4"/>
          <p:cNvSpPr/>
          <p:nvPr/>
        </p:nvSpPr>
        <p:spPr>
          <a:xfrm>
            <a:off x="4727494" y="2619128"/>
            <a:ext cx="2611500" cy="569400"/>
          </a:xfrm>
          <a:prstGeom prst="wedgeRoundRectCallout">
            <a:avLst>
              <a:gd name="adj1" fmla="val -133571"/>
              <a:gd name="adj2" fmla="val 30684"/>
              <a:gd name="adj3" fmla="val 16667"/>
            </a:avLst>
          </a:prstGeom>
          <a:solidFill>
            <a:schemeClr val="accent5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Due to the work of: </a:t>
            </a:r>
            <a:endParaRPr sz="11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0" i="0" u="sng" strike="noStrike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Weixin Liang</a:t>
            </a:r>
            <a:r>
              <a:rPr lang="zh-CN" sz="1400" b="0" i="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, </a:t>
            </a:r>
            <a:r>
              <a:rPr lang="zh-CN" sz="1400" b="0" i="0" u="sng" strike="noStrike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James Zou</a:t>
            </a:r>
            <a:endParaRPr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>
            <a:spLocks noGrp="1"/>
          </p:cNvSpPr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CN"/>
              <a:t>Solution #3: Group testing (cont.)</a:t>
            </a:r>
            <a:endParaRPr dirty="0"/>
          </a:p>
        </p:txBody>
      </p:sp>
      <p:grpSp>
        <p:nvGrpSpPr>
          <p:cNvPr id="228" name="Google Shape;228;p25"/>
          <p:cNvGrpSpPr/>
          <p:nvPr/>
        </p:nvGrpSpPr>
        <p:grpSpPr>
          <a:xfrm>
            <a:off x="1056590" y="1413507"/>
            <a:ext cx="6326368" cy="1045941"/>
            <a:chOff x="1034386" y="4655913"/>
            <a:chExt cx="9694098" cy="1733700"/>
          </a:xfrm>
        </p:grpSpPr>
        <p:cxnSp>
          <p:nvCxnSpPr>
            <p:cNvPr id="229" name="Google Shape;229;p25"/>
            <p:cNvCxnSpPr/>
            <p:nvPr/>
          </p:nvCxnSpPr>
          <p:spPr>
            <a:xfrm>
              <a:off x="7677677" y="5461764"/>
              <a:ext cx="709200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30" name="Google Shape;230;p25"/>
            <p:cNvSpPr/>
            <p:nvPr/>
          </p:nvSpPr>
          <p:spPr>
            <a:xfrm>
              <a:off x="4597974" y="4655913"/>
              <a:ext cx="2899500" cy="1611600"/>
            </a:xfrm>
            <a:prstGeom prst="rect">
              <a:avLst/>
            </a:prstGeom>
            <a:solidFill>
              <a:srgbClr val="3F3F3F"/>
            </a:solidFill>
            <a:ln w="12700" cap="flat" cmpd="sng">
              <a:solidFill>
                <a:srgbClr val="2F491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CNN</a:t>
              </a:r>
              <a:endParaRPr sz="1100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Convolutional Neural Network </a:t>
              </a:r>
              <a:endParaRPr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1" name="Google Shape;231;p25"/>
            <p:cNvCxnSpPr/>
            <p:nvPr/>
          </p:nvCxnSpPr>
          <p:spPr>
            <a:xfrm>
              <a:off x="3583361" y="5494562"/>
              <a:ext cx="709200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grpSp>
          <p:nvGrpSpPr>
            <p:cNvPr id="232" name="Google Shape;232;p25"/>
            <p:cNvGrpSpPr/>
            <p:nvPr/>
          </p:nvGrpSpPr>
          <p:grpSpPr>
            <a:xfrm>
              <a:off x="1034386" y="4655913"/>
              <a:ext cx="2197800" cy="1733700"/>
              <a:chOff x="1034386" y="4655913"/>
              <a:chExt cx="2197800" cy="1733700"/>
            </a:xfrm>
          </p:grpSpPr>
          <p:sp>
            <p:nvSpPr>
              <p:cNvPr id="233" name="Google Shape;233;p25"/>
              <p:cNvSpPr/>
              <p:nvPr/>
            </p:nvSpPr>
            <p:spPr>
              <a:xfrm>
                <a:off x="1034386" y="4655913"/>
                <a:ext cx="1435800" cy="971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</a:t>
                </a:r>
                <a:endParaRPr sz="14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25"/>
              <p:cNvSpPr/>
              <p:nvPr/>
            </p:nvSpPr>
            <p:spPr>
              <a:xfrm>
                <a:off x="1186786" y="4808313"/>
                <a:ext cx="1435800" cy="971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</a:t>
                </a:r>
                <a:endParaRPr sz="14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1339186" y="4960713"/>
                <a:ext cx="1435800" cy="971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</a:t>
                </a:r>
                <a:endParaRPr sz="14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25"/>
              <p:cNvSpPr/>
              <p:nvPr/>
            </p:nvSpPr>
            <p:spPr>
              <a:xfrm>
                <a:off x="1491586" y="5113113"/>
                <a:ext cx="1435800" cy="971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</a:t>
                </a:r>
                <a:endParaRPr sz="14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25"/>
              <p:cNvSpPr/>
              <p:nvPr/>
            </p:nvSpPr>
            <p:spPr>
              <a:xfrm>
                <a:off x="1643986" y="5265513"/>
                <a:ext cx="1435800" cy="971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</a:t>
                </a:r>
                <a:endParaRPr sz="14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25"/>
              <p:cNvSpPr/>
              <p:nvPr/>
            </p:nvSpPr>
            <p:spPr>
              <a:xfrm>
                <a:off x="1796386" y="5417913"/>
                <a:ext cx="1435800" cy="971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</a:t>
                </a:r>
                <a:endParaRPr sz="14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9" name="Google Shape;239;p25"/>
            <p:cNvSpPr/>
            <p:nvPr/>
          </p:nvSpPr>
          <p:spPr>
            <a:xfrm>
              <a:off x="8426884" y="4876404"/>
              <a:ext cx="2301600" cy="1513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Yes: </a:t>
              </a:r>
              <a:r>
                <a:rPr lang="zh-C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at least one firearm frame</a:t>
              </a:r>
              <a:endParaRPr sz="1100"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No: </a:t>
              </a:r>
              <a:r>
                <a:rPr lang="zh-C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Firearm clean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0" name="Google Shape;240;p25"/>
          <p:cNvSpPr/>
          <p:nvPr/>
        </p:nvSpPr>
        <p:spPr>
          <a:xfrm>
            <a:off x="987218" y="2817669"/>
            <a:ext cx="3309000" cy="808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we choose the frames in each group, so we can actually determine the desired ones ????</a:t>
            </a:r>
            <a:endParaRPr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5"/>
          <p:cNvSpPr/>
          <p:nvPr/>
        </p:nvSpPr>
        <p:spPr>
          <a:xfrm>
            <a:off x="5116455" y="2805941"/>
            <a:ext cx="2611500" cy="569400"/>
          </a:xfrm>
          <a:prstGeom prst="wedgeRoundRectCallout">
            <a:avLst>
              <a:gd name="adj1" fmla="val -91242"/>
              <a:gd name="adj2" fmla="val 57655"/>
              <a:gd name="adj3" fmla="val 16667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12" scaled="0"/>
          </a:gra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Due to the work of: Bshouty &amp; Haddad-Zaknoon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5"/>
          <p:cNvSpPr/>
          <p:nvPr/>
        </p:nvSpPr>
        <p:spPr>
          <a:xfrm>
            <a:off x="987218" y="3935266"/>
            <a:ext cx="3309000" cy="808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 we really need to identify ALL the frames with firearm image?</a:t>
            </a:r>
            <a:endParaRPr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8"/>
          <p:cNvSpPr txBox="1">
            <a:spLocks noGrp="1"/>
          </p:cNvSpPr>
          <p:nvPr>
            <p:ph type="title"/>
          </p:nvPr>
        </p:nvSpPr>
        <p:spPr>
          <a:xfrm>
            <a:off x="231169" y="13409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CN"/>
              <a:t>Let’s take a deeper look… </a:t>
            </a:r>
            <a:endParaRPr/>
          </a:p>
        </p:txBody>
      </p:sp>
      <p:sp>
        <p:nvSpPr>
          <p:cNvPr id="302" name="Google Shape;302;p28"/>
          <p:cNvSpPr/>
          <p:nvPr/>
        </p:nvSpPr>
        <p:spPr>
          <a:xfrm>
            <a:off x="277637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28"/>
          <p:cNvSpPr/>
          <p:nvPr/>
        </p:nvSpPr>
        <p:spPr>
          <a:xfrm>
            <a:off x="592659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8"/>
          <p:cNvSpPr/>
          <p:nvPr/>
        </p:nvSpPr>
        <p:spPr>
          <a:xfrm>
            <a:off x="913258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8"/>
          <p:cNvSpPr/>
          <p:nvPr/>
        </p:nvSpPr>
        <p:spPr>
          <a:xfrm>
            <a:off x="1228280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28"/>
          <p:cNvSpPr/>
          <p:nvPr/>
        </p:nvSpPr>
        <p:spPr>
          <a:xfrm>
            <a:off x="1568390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8"/>
          <p:cNvSpPr/>
          <p:nvPr/>
        </p:nvSpPr>
        <p:spPr>
          <a:xfrm>
            <a:off x="1883413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28"/>
          <p:cNvSpPr/>
          <p:nvPr/>
        </p:nvSpPr>
        <p:spPr>
          <a:xfrm>
            <a:off x="2204012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8"/>
          <p:cNvSpPr/>
          <p:nvPr/>
        </p:nvSpPr>
        <p:spPr>
          <a:xfrm>
            <a:off x="2519034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8"/>
          <p:cNvSpPr/>
          <p:nvPr/>
        </p:nvSpPr>
        <p:spPr>
          <a:xfrm>
            <a:off x="2889809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28"/>
          <p:cNvSpPr/>
          <p:nvPr/>
        </p:nvSpPr>
        <p:spPr>
          <a:xfrm>
            <a:off x="3204832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28"/>
          <p:cNvSpPr/>
          <p:nvPr/>
        </p:nvSpPr>
        <p:spPr>
          <a:xfrm>
            <a:off x="3525431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28"/>
          <p:cNvSpPr/>
          <p:nvPr/>
        </p:nvSpPr>
        <p:spPr>
          <a:xfrm>
            <a:off x="3840453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28"/>
          <p:cNvSpPr/>
          <p:nvPr/>
        </p:nvSpPr>
        <p:spPr>
          <a:xfrm>
            <a:off x="4180563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28"/>
          <p:cNvSpPr/>
          <p:nvPr/>
        </p:nvSpPr>
        <p:spPr>
          <a:xfrm>
            <a:off x="4495586" y="3723650"/>
            <a:ext cx="200700" cy="212100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28"/>
          <p:cNvSpPr/>
          <p:nvPr/>
        </p:nvSpPr>
        <p:spPr>
          <a:xfrm>
            <a:off x="4823973" y="3723650"/>
            <a:ext cx="200700" cy="212100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28"/>
          <p:cNvSpPr/>
          <p:nvPr/>
        </p:nvSpPr>
        <p:spPr>
          <a:xfrm>
            <a:off x="5429497" y="3723650"/>
            <a:ext cx="200700" cy="212100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28"/>
          <p:cNvSpPr/>
          <p:nvPr/>
        </p:nvSpPr>
        <p:spPr>
          <a:xfrm>
            <a:off x="5744519" y="3723650"/>
            <a:ext cx="200700" cy="212100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28"/>
          <p:cNvSpPr/>
          <p:nvPr/>
        </p:nvSpPr>
        <p:spPr>
          <a:xfrm>
            <a:off x="6065118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8"/>
          <p:cNvSpPr/>
          <p:nvPr/>
        </p:nvSpPr>
        <p:spPr>
          <a:xfrm>
            <a:off x="6380141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28"/>
          <p:cNvSpPr/>
          <p:nvPr/>
        </p:nvSpPr>
        <p:spPr>
          <a:xfrm>
            <a:off x="6750916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8"/>
          <p:cNvSpPr/>
          <p:nvPr/>
        </p:nvSpPr>
        <p:spPr>
          <a:xfrm>
            <a:off x="7065938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8"/>
          <p:cNvSpPr/>
          <p:nvPr/>
        </p:nvSpPr>
        <p:spPr>
          <a:xfrm>
            <a:off x="7386537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8"/>
          <p:cNvSpPr/>
          <p:nvPr/>
        </p:nvSpPr>
        <p:spPr>
          <a:xfrm>
            <a:off x="7701560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8"/>
          <p:cNvSpPr/>
          <p:nvPr/>
        </p:nvSpPr>
        <p:spPr>
          <a:xfrm>
            <a:off x="8041670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8"/>
          <p:cNvSpPr/>
          <p:nvPr/>
        </p:nvSpPr>
        <p:spPr>
          <a:xfrm>
            <a:off x="8356692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8"/>
          <p:cNvSpPr/>
          <p:nvPr/>
        </p:nvSpPr>
        <p:spPr>
          <a:xfrm>
            <a:off x="8677291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8" name="Google Shape;328;p28"/>
          <p:cNvCxnSpPr/>
          <p:nvPr/>
        </p:nvCxnSpPr>
        <p:spPr>
          <a:xfrm>
            <a:off x="234461" y="4062047"/>
            <a:ext cx="869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29" name="Google Shape;329;p28"/>
          <p:cNvSpPr txBox="1"/>
          <p:nvPr/>
        </p:nvSpPr>
        <p:spPr>
          <a:xfrm>
            <a:off x="153657" y="4004144"/>
            <a:ext cx="566302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3:00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8"/>
          <p:cNvSpPr txBox="1"/>
          <p:nvPr/>
        </p:nvSpPr>
        <p:spPr>
          <a:xfrm>
            <a:off x="8557415" y="4084740"/>
            <a:ext cx="566302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4:00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8"/>
          <p:cNvSpPr/>
          <p:nvPr/>
        </p:nvSpPr>
        <p:spPr>
          <a:xfrm>
            <a:off x="5136783" y="3723650"/>
            <a:ext cx="200700" cy="212100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8"/>
          <p:cNvSpPr/>
          <p:nvPr/>
        </p:nvSpPr>
        <p:spPr>
          <a:xfrm>
            <a:off x="4815110" y="3715285"/>
            <a:ext cx="200700" cy="212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8"/>
          <p:cNvSpPr/>
          <p:nvPr/>
        </p:nvSpPr>
        <p:spPr>
          <a:xfrm rot="5400000">
            <a:off x="5144392" y="2818985"/>
            <a:ext cx="156300" cy="1445400"/>
          </a:xfrm>
          <a:prstGeom prst="leftBrace">
            <a:avLst>
              <a:gd name="adj1" fmla="val 60803"/>
              <a:gd name="adj2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8"/>
          <p:cNvSpPr/>
          <p:nvPr/>
        </p:nvSpPr>
        <p:spPr>
          <a:xfrm>
            <a:off x="5292969" y="2842852"/>
            <a:ext cx="2408700" cy="438000"/>
          </a:xfrm>
          <a:prstGeom prst="wedgeRoundRectCallout">
            <a:avLst>
              <a:gd name="adj1" fmla="val -51841"/>
              <a:gd name="adj2" fmla="val 77453"/>
              <a:gd name="adj3" fmla="val 16667"/>
            </a:avLst>
          </a:prstGeom>
          <a:solidFill>
            <a:schemeClr val="accent4">
              <a:alpha val="498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need to determine this time frame within the video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8"/>
          <p:cNvSpPr/>
          <p:nvPr/>
        </p:nvSpPr>
        <p:spPr>
          <a:xfrm>
            <a:off x="5580040" y="4097507"/>
            <a:ext cx="2537700" cy="618900"/>
          </a:xfrm>
          <a:prstGeom prst="wedgeRoundRectCallout">
            <a:avLst>
              <a:gd name="adj1" fmla="val -75976"/>
              <a:gd name="adj2" fmla="val -68807"/>
              <a:gd name="adj3" fmla="val 16667"/>
            </a:avLst>
          </a:prstGeom>
          <a:solidFill>
            <a:schemeClr val="accent4">
              <a:alpha val="498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is enough to find a single frame that captured the event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8"/>
          <p:cNvSpPr/>
          <p:nvPr/>
        </p:nvSpPr>
        <p:spPr>
          <a:xfrm>
            <a:off x="300224" y="1056142"/>
            <a:ext cx="4318200" cy="1558200"/>
          </a:xfrm>
          <a:prstGeom prst="roundRect">
            <a:avLst>
              <a:gd name="adj" fmla="val 16667"/>
            </a:avLst>
          </a:prstGeom>
          <a:solidFill>
            <a:schemeClr val="accent3">
              <a:alpha val="498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Assume that we have reduced the number frames.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zh-C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choosing frames uniformly at random or ..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zh-C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Making some kind of average on images (for example pixel based average)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order the chosen frames according to their original timeline.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8"/>
          <p:cNvSpPr/>
          <p:nvPr/>
        </p:nvSpPr>
        <p:spPr>
          <a:xfrm>
            <a:off x="4792483" y="1084583"/>
            <a:ext cx="4140600" cy="1487400"/>
          </a:xfrm>
          <a:prstGeom prst="roundRect">
            <a:avLst>
              <a:gd name="adj" fmla="val 16667"/>
            </a:avLst>
          </a:prstGeom>
          <a:solidFill>
            <a:schemeClr val="accent1">
              <a:alpha val="498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blue frames are ones that capture the abnormal event.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are consecutive, because we ordered the chosen frame according to their time.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9733F4-E1D0-E0A4-86C4-2E69D57ED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Why Group Testing</a:t>
            </a:r>
            <a:endParaRPr lang="zh-CN" altLang="en-US" dirty="0"/>
          </a:p>
        </p:txBody>
      </p:sp>
      <p:sp>
        <p:nvSpPr>
          <p:cNvPr id="296" name="Google Shape;296;p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 dirty="0">
                <a:solidFill>
                  <a:schemeClr val="dk1"/>
                </a:solidFill>
              </a:rPr>
              <a:t>Group Testing works well for a small number of defective items; usually, the abnormal frames only account for a small portion of the whole frames.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 dirty="0">
                <a:solidFill>
                  <a:schemeClr val="dk1"/>
                </a:solidFill>
              </a:rPr>
              <a:t>Abnormal frames are consecutive, so it is enough to find a single frame that captured the event.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F77080-FC2F-E2F2-B93A-8F8ACEC05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878567-61A7-4447-F64C-E2FC603D01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Story 1: poisoned bottle adaptive</a:t>
            </a:r>
          </a:p>
          <a:p>
            <a:r>
              <a:rPr lang="en-US" altLang="zh-CN" dirty="0"/>
              <a:t>Story 2: poisoned bottle non-adaptive</a:t>
            </a:r>
          </a:p>
          <a:p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slide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adaptive/non-adaptive</a:t>
            </a:r>
          </a:p>
          <a:p>
            <a:r>
              <a:rPr lang="en-US" altLang="zh-CN" dirty="0"/>
              <a:t>Add a slide with the question: what if d&gt;1</a:t>
            </a:r>
          </a:p>
          <a:p>
            <a:r>
              <a:rPr lang="en-US" altLang="zh-CN" dirty="0"/>
              <a:t>Introduce the disjunct matrix</a:t>
            </a:r>
          </a:p>
          <a:p>
            <a:r>
              <a:rPr lang="en-US" altLang="zh-CN" dirty="0"/>
              <a:t>The decoding alg.</a:t>
            </a:r>
          </a:p>
          <a:p>
            <a:r>
              <a:rPr lang="en-US" altLang="zh-CN" dirty="0"/>
              <a:t>Slide on random vs. det</a:t>
            </a:r>
          </a:p>
          <a:p>
            <a:r>
              <a:rPr lang="en-US" altLang="zh-CN" dirty="0"/>
              <a:t>Give the 4 randomized models</a:t>
            </a:r>
          </a:p>
        </p:txBody>
      </p:sp>
    </p:spTree>
    <p:extLst>
      <p:ext uri="{BB962C8B-B14F-4D97-AF65-F5344CB8AC3E}">
        <p14:creationId xmlns:p14="http://schemas.microsoft.com/office/powerpoint/2010/main" val="1931140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4C097F-067E-4649-BA70-73CD9F7085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86200" y="888591"/>
                <a:ext cx="5059018" cy="127615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000" b="1" i="1" dirty="0">
                    <a:solidFill>
                      <a:schemeClr val="tx1"/>
                    </a:solidFill>
                  </a:rPr>
                  <a:t>A </a:t>
                </a:r>
                <a:r>
                  <a:rPr lang="en-US" sz="3000" b="1" dirty="0">
                    <a:solidFill>
                      <a:schemeClr val="tx1"/>
                    </a:solidFill>
                  </a:rPr>
                  <a:t>strategy to identify </a:t>
                </a:r>
                <a14:m>
                  <m:oMath xmlns:m="http://schemas.openxmlformats.org/officeDocument/2006/math">
                    <m:r>
                      <a:rPr lang="en-US" sz="3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sz="3000" b="1" dirty="0">
                    <a:solidFill>
                      <a:schemeClr val="tx1"/>
                    </a:solidFill>
                  </a:rPr>
                  <a:t> </a:t>
                </a:r>
                <a:r>
                  <a:rPr lang="en-US" sz="3000" b="1" i="1" dirty="0">
                    <a:solidFill>
                      <a:schemeClr val="tx1"/>
                    </a:solidFill>
                  </a:rPr>
                  <a:t>defective</a:t>
                </a:r>
                <a:r>
                  <a:rPr lang="en-US" sz="3000" b="1" dirty="0">
                    <a:solidFill>
                      <a:schemeClr val="tx1"/>
                    </a:solidFill>
                  </a:rPr>
                  <a:t> items from a pile of </a:t>
                </a:r>
                <a14:m>
                  <m:oMath xmlns:m="http://schemas.openxmlformats.org/officeDocument/2006/math">
                    <m:r>
                      <a:rPr lang="en-US" sz="3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000" b="1" dirty="0">
                    <a:solidFill>
                      <a:schemeClr val="tx1"/>
                    </a:solidFill>
                  </a:rPr>
                  <a:t> elements 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4C097F-067E-4649-BA70-73CD9F7085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86200" y="888591"/>
                <a:ext cx="5059018" cy="1276150"/>
              </a:xfrm>
              <a:blipFill>
                <a:blip r:embed="rId2"/>
                <a:stretch>
                  <a:fillRect l="-3378" t="-2871" r="-2654" b="-258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751249F5-823E-C749-A5C9-6C944AE996AB}"/>
              </a:ext>
            </a:extLst>
          </p:cNvPr>
          <p:cNvSpPr txBox="1"/>
          <p:nvPr/>
        </p:nvSpPr>
        <p:spPr>
          <a:xfrm>
            <a:off x="3802746" y="2799545"/>
            <a:ext cx="5059018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en-US" sz="3000" b="1" kern="1200" dirty="0">
                <a:latin typeface="Calibri" panose="020F0502020204030204"/>
                <a:ea typeface="+mn-ea"/>
                <a:cs typeface="+mn-cs"/>
              </a:rPr>
              <a:t>… by testing </a:t>
            </a:r>
            <a:r>
              <a:rPr lang="en-US" sz="3000" b="1" i="1" kern="1200" dirty="0">
                <a:solidFill>
                  <a:schemeClr val="accent2"/>
                </a:solidFill>
                <a:latin typeface="Calibri" panose="020F0502020204030204"/>
                <a:ea typeface="+mn-ea"/>
                <a:cs typeface="+mn-cs"/>
              </a:rPr>
              <a:t>groups</a:t>
            </a:r>
            <a:r>
              <a:rPr lang="en-US" sz="3000" b="1" kern="1200" dirty="0">
                <a:latin typeface="Calibri" panose="020F0502020204030204"/>
                <a:ea typeface="+mn-ea"/>
                <a:cs typeface="+mn-cs"/>
              </a:rPr>
              <a:t> of items rather than testing each one individually.</a:t>
            </a:r>
          </a:p>
          <a:p>
            <a:pPr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C4C8A9F-6E05-2449-B4B4-4C4760FAE5CB}"/>
              </a:ext>
            </a:extLst>
          </p:cNvPr>
          <p:cNvSpPr/>
          <p:nvPr/>
        </p:nvSpPr>
        <p:spPr>
          <a:xfrm>
            <a:off x="1001367" y="0"/>
            <a:ext cx="1888435" cy="514350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170834-EE01-428C-A2C3-2ED0739A1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878" y="1208613"/>
            <a:ext cx="1565414" cy="2164741"/>
          </a:xfrm>
          <a:noFill/>
        </p:spPr>
        <p:txBody>
          <a:bodyPr>
            <a:normAutofit/>
          </a:bodyPr>
          <a:lstStyle/>
          <a:p>
            <a:r>
              <a:rPr lang="en-US" b="1" dirty="0"/>
              <a:t>What is</a:t>
            </a:r>
            <a:br>
              <a:rPr lang="en-US" b="1" dirty="0"/>
            </a:br>
            <a:r>
              <a:rPr lang="en-US" b="1" dirty="0"/>
              <a:t>Group Testing?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4CA3136-A1A8-1343-8DF3-8A3B75B9AFF7}"/>
              </a:ext>
            </a:extLst>
          </p:cNvPr>
          <p:cNvSpPr/>
          <p:nvPr/>
        </p:nvSpPr>
        <p:spPr>
          <a:xfrm>
            <a:off x="759102" y="0"/>
            <a:ext cx="323021" cy="5143500"/>
          </a:xfrm>
          <a:prstGeom prst="rect">
            <a:avLst/>
          </a:prstGeom>
          <a:solidFill>
            <a:srgbClr val="C44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0408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F5A3D-8A9B-7642-8B0D-26AEA162A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dirty="0">
                <a:solidFill>
                  <a:schemeClr val="bg1"/>
                </a:solidFill>
              </a:rPr>
              <a:t>What is Group Testing?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1B59CB-9AF4-C849-ABB0-6CCEE54BD7CC}"/>
              </a:ext>
            </a:extLst>
          </p:cNvPr>
          <p:cNvSpPr txBox="1"/>
          <p:nvPr/>
        </p:nvSpPr>
        <p:spPr>
          <a:xfrm>
            <a:off x="4919512" y="2975464"/>
            <a:ext cx="32830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en-US" sz="15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A group test </a:t>
            </a:r>
            <a:r>
              <a:rPr lang="en-US" sz="1500" b="1" i="1" kern="1200" dirty="0">
                <a:solidFill>
                  <a:srgbClr val="FFC000"/>
                </a:solidFill>
                <a:latin typeface="Calibri" panose="020F0502020204030204"/>
                <a:ea typeface="+mn-ea"/>
                <a:cs typeface="+mn-cs"/>
              </a:rPr>
              <a:t>result</a:t>
            </a:r>
            <a:r>
              <a:rPr lang="en-US" sz="15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 is </a:t>
            </a:r>
            <a:r>
              <a:rPr lang="en-US" sz="1500" b="1" i="1" kern="1200" dirty="0">
                <a:solidFill>
                  <a:srgbClr val="FFC000"/>
                </a:solidFill>
                <a:latin typeface="Calibri" panose="020F0502020204030204"/>
                <a:ea typeface="+mn-ea"/>
                <a:cs typeface="+mn-cs"/>
              </a:rPr>
              <a:t>positive </a:t>
            </a:r>
          </a:p>
          <a:p>
            <a:pPr defTabSz="685800">
              <a:buClrTx/>
              <a:defRPr/>
            </a:pPr>
            <a:r>
              <a:rPr lang="en-US" sz="15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if there is at least one “red” (defective) item in this subset and </a:t>
            </a:r>
            <a:r>
              <a:rPr lang="en-US" sz="1500" b="1" i="1" kern="1200" dirty="0">
                <a:solidFill>
                  <a:srgbClr val="FFC000"/>
                </a:solidFill>
                <a:latin typeface="Calibri" panose="020F0502020204030204"/>
                <a:ea typeface="+mn-ea"/>
                <a:cs typeface="+mn-cs"/>
              </a:rPr>
              <a:t>negative</a:t>
            </a:r>
            <a:r>
              <a:rPr lang="en-US" sz="1500" b="1" kern="1200" dirty="0">
                <a:solidFill>
                  <a:srgbClr val="FFC000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5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otherwise</a:t>
            </a:r>
            <a:r>
              <a:rPr lang="en-US" sz="1500" b="1" kern="1200" dirty="0">
                <a:solidFill>
                  <a:srgbClr val="FFC000"/>
                </a:solidFill>
                <a:latin typeface="Calibri" panose="020F0502020204030204"/>
                <a:ea typeface="+mn-ea"/>
                <a:cs typeface="+mn-cs"/>
              </a:rPr>
              <a:t>.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7ECD3A0-EFE6-A641-98F2-B9BCDEC4A210}"/>
              </a:ext>
            </a:extLst>
          </p:cNvPr>
          <p:cNvGrpSpPr/>
          <p:nvPr/>
        </p:nvGrpSpPr>
        <p:grpSpPr>
          <a:xfrm>
            <a:off x="852515" y="1406858"/>
            <a:ext cx="2033337" cy="1492395"/>
            <a:chOff x="1236960" y="2343241"/>
            <a:chExt cx="2711116" cy="198986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864186D-6A93-9342-AB45-2325AE56543F}"/>
                </a:ext>
              </a:extLst>
            </p:cNvPr>
            <p:cNvSpPr/>
            <p:nvPr/>
          </p:nvSpPr>
          <p:spPr>
            <a:xfrm>
              <a:off x="2642637" y="3102533"/>
              <a:ext cx="136358" cy="10828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E25D12F-72A3-B145-B5FA-284C96EB506F}"/>
                </a:ext>
              </a:extLst>
            </p:cNvPr>
            <p:cNvSpPr/>
            <p:nvPr/>
          </p:nvSpPr>
          <p:spPr>
            <a:xfrm>
              <a:off x="2137311" y="2565832"/>
              <a:ext cx="136358" cy="10828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42350C8-062A-B745-B1F3-B1B9EFB0AFC5}"/>
                </a:ext>
              </a:extLst>
            </p:cNvPr>
            <p:cNvSpPr/>
            <p:nvPr/>
          </p:nvSpPr>
          <p:spPr>
            <a:xfrm>
              <a:off x="2506279" y="3273817"/>
              <a:ext cx="136358" cy="10828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4D14E93-605B-8945-8839-D6DE4EE2CE91}"/>
                </a:ext>
              </a:extLst>
            </p:cNvPr>
            <p:cNvSpPr/>
            <p:nvPr/>
          </p:nvSpPr>
          <p:spPr>
            <a:xfrm>
              <a:off x="3240206" y="2697053"/>
              <a:ext cx="136358" cy="10828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DDF6CBD-DB94-8D49-8AC3-6CFD716BE3E2}"/>
                </a:ext>
              </a:extLst>
            </p:cNvPr>
            <p:cNvSpPr/>
            <p:nvPr/>
          </p:nvSpPr>
          <p:spPr>
            <a:xfrm>
              <a:off x="1611932" y="2908817"/>
              <a:ext cx="136358" cy="10828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E66E018-38A3-B542-9531-2E3BF5DA144D}"/>
                </a:ext>
              </a:extLst>
            </p:cNvPr>
            <p:cNvSpPr/>
            <p:nvPr/>
          </p:nvSpPr>
          <p:spPr>
            <a:xfrm>
              <a:off x="1978895" y="2816490"/>
              <a:ext cx="136358" cy="10828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F80A3AEE-5EA1-E344-A59A-1FB8F081B461}"/>
                </a:ext>
              </a:extLst>
            </p:cNvPr>
            <p:cNvSpPr/>
            <p:nvPr/>
          </p:nvSpPr>
          <p:spPr>
            <a:xfrm>
              <a:off x="2574459" y="2682931"/>
              <a:ext cx="136358" cy="10828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5E08F16-FEE9-4E43-8DEF-2A489038F0B9}"/>
                </a:ext>
              </a:extLst>
            </p:cNvPr>
            <p:cNvSpPr/>
            <p:nvPr/>
          </p:nvSpPr>
          <p:spPr>
            <a:xfrm>
              <a:off x="1728237" y="3182828"/>
              <a:ext cx="136358" cy="10828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87F9C09-8F9C-0148-B175-D23E43BE376E}"/>
                </a:ext>
              </a:extLst>
            </p:cNvPr>
            <p:cNvSpPr/>
            <p:nvPr/>
          </p:nvSpPr>
          <p:spPr>
            <a:xfrm>
              <a:off x="2179421" y="3273817"/>
              <a:ext cx="136358" cy="10828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3CB9DFF-D6A5-8D46-BE4C-2C4A1A32DCB8}"/>
                </a:ext>
              </a:extLst>
            </p:cNvPr>
            <p:cNvSpPr/>
            <p:nvPr/>
          </p:nvSpPr>
          <p:spPr>
            <a:xfrm>
              <a:off x="2847174" y="3417779"/>
              <a:ext cx="136358" cy="10828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68ADCDF-902F-CA4F-B956-BB46AEC8111A}"/>
                </a:ext>
              </a:extLst>
            </p:cNvPr>
            <p:cNvSpPr/>
            <p:nvPr/>
          </p:nvSpPr>
          <p:spPr>
            <a:xfrm>
              <a:off x="3224163" y="3534501"/>
              <a:ext cx="136358" cy="10828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A9B580D-F0F0-AC49-BB45-B8B85C0F9271}"/>
                </a:ext>
              </a:extLst>
            </p:cNvPr>
            <p:cNvSpPr/>
            <p:nvPr/>
          </p:nvSpPr>
          <p:spPr>
            <a:xfrm>
              <a:off x="3376564" y="2984812"/>
              <a:ext cx="136358" cy="10828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EC8B60F4-1079-8949-877E-F74A0A160BB8}"/>
                </a:ext>
              </a:extLst>
            </p:cNvPr>
            <p:cNvSpPr/>
            <p:nvPr/>
          </p:nvSpPr>
          <p:spPr>
            <a:xfrm>
              <a:off x="3573079" y="3115359"/>
              <a:ext cx="136358" cy="10828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0E1EA7B-C449-DE49-ACD0-7881C8FC1E2C}"/>
                </a:ext>
              </a:extLst>
            </p:cNvPr>
            <p:cNvSpPr/>
            <p:nvPr/>
          </p:nvSpPr>
          <p:spPr>
            <a:xfrm>
              <a:off x="3107858" y="3038954"/>
              <a:ext cx="136358" cy="10828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3E3087D-796F-4741-9966-1975DC91D1DE}"/>
                </a:ext>
              </a:extLst>
            </p:cNvPr>
            <p:cNvSpPr/>
            <p:nvPr/>
          </p:nvSpPr>
          <p:spPr>
            <a:xfrm>
              <a:off x="2726859" y="2835331"/>
              <a:ext cx="136358" cy="10828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5C9777A-6585-054E-BBDF-499800A1463C}"/>
                </a:ext>
              </a:extLst>
            </p:cNvPr>
            <p:cNvSpPr/>
            <p:nvPr/>
          </p:nvSpPr>
          <p:spPr>
            <a:xfrm>
              <a:off x="2263643" y="2955732"/>
              <a:ext cx="136358" cy="10828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E4684E3-0B43-E44A-848D-A6FDED3B0AE4}"/>
                </a:ext>
              </a:extLst>
            </p:cNvPr>
            <p:cNvSpPr/>
            <p:nvPr/>
          </p:nvSpPr>
          <p:spPr>
            <a:xfrm>
              <a:off x="2498258" y="3583799"/>
              <a:ext cx="136358" cy="10828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9E2DE123-0612-4F45-ACF9-702445299093}"/>
                </a:ext>
              </a:extLst>
            </p:cNvPr>
            <p:cNvSpPr/>
            <p:nvPr/>
          </p:nvSpPr>
          <p:spPr>
            <a:xfrm>
              <a:off x="1880637" y="3335228"/>
              <a:ext cx="136358" cy="10828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5D85E4-3B34-1442-884F-FB52D13251BB}"/>
                </a:ext>
              </a:extLst>
            </p:cNvPr>
            <p:cNvSpPr/>
            <p:nvPr/>
          </p:nvSpPr>
          <p:spPr>
            <a:xfrm>
              <a:off x="2778995" y="3692083"/>
              <a:ext cx="136358" cy="10828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5C5FADC-A48E-DA43-B25A-4FFE663CA26F}"/>
                    </a:ext>
                  </a:extLst>
                </p:cNvPr>
                <p:cNvSpPr txBox="1"/>
                <p:nvPr/>
              </p:nvSpPr>
              <p:spPr>
                <a:xfrm>
                  <a:off x="2205491" y="3932992"/>
                  <a:ext cx="950859" cy="4001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685800">
                    <a:buClrTx/>
                    <a:defRPr/>
                  </a:pPr>
                  <a14:m>
                    <m:oMath xmlns:m="http://schemas.openxmlformats.org/officeDocument/2006/math">
                      <m:r>
                        <a:rPr lang="en-US" sz="1350" i="1" kern="120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</m:t>
                      </m:r>
                    </m:oMath>
                  </a14:m>
                  <a:r>
                    <a:rPr lang="en-US" sz="1350" kern="1200" dirty="0">
                      <a:solidFill>
                        <a:prstClr val="white"/>
                      </a:solidFill>
                      <a:latin typeface="Calibri" panose="020F0502020204030204"/>
                      <a:ea typeface="+mn-ea"/>
                      <a:cs typeface="+mn-cs"/>
                    </a:rPr>
                    <a:t> items</a:t>
                  </a: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5C5FADC-A48E-DA43-B25A-4FFE663CA2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5491" y="3932992"/>
                  <a:ext cx="950859" cy="400109"/>
                </a:xfrm>
                <a:prstGeom prst="rect">
                  <a:avLst/>
                </a:prstGeom>
                <a:blipFill>
                  <a:blip r:embed="rId2"/>
                  <a:stretch>
                    <a:fillRect t="-2000" r="-855" b="-18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0B39C5F-4144-E243-9628-DFA880CCBEE2}"/>
                </a:ext>
              </a:extLst>
            </p:cNvPr>
            <p:cNvSpPr/>
            <p:nvPr/>
          </p:nvSpPr>
          <p:spPr>
            <a:xfrm>
              <a:off x="1236960" y="2343241"/>
              <a:ext cx="2711116" cy="1556084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93D1BB3-EC74-2648-A0F0-DBB98D30A39A}"/>
              </a:ext>
            </a:extLst>
          </p:cNvPr>
          <p:cNvGrpSpPr/>
          <p:nvPr/>
        </p:nvGrpSpPr>
        <p:grpSpPr>
          <a:xfrm>
            <a:off x="1397931" y="1485157"/>
            <a:ext cx="1270346" cy="839495"/>
            <a:chOff x="1971756" y="2423519"/>
            <a:chExt cx="1693794" cy="1119327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E4FE844-3A2A-7E49-A940-1DCF49FC1FDF}"/>
                </a:ext>
              </a:extLst>
            </p:cNvPr>
            <p:cNvSpPr/>
            <p:nvPr/>
          </p:nvSpPr>
          <p:spPr>
            <a:xfrm flipH="1">
              <a:off x="1971756" y="2423519"/>
              <a:ext cx="464249" cy="107331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IL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92C8440-C313-8D47-B3CD-DB3B5D1617A1}"/>
                </a:ext>
              </a:extLst>
            </p:cNvPr>
            <p:cNvSpPr/>
            <p:nvPr/>
          </p:nvSpPr>
          <p:spPr>
            <a:xfrm rot="18981279" flipH="1">
              <a:off x="3070030" y="2469527"/>
              <a:ext cx="595520" cy="107331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IL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BC1EB14-2993-904C-B093-08305F4B6B9E}"/>
              </a:ext>
            </a:extLst>
          </p:cNvPr>
          <p:cNvGrpSpPr/>
          <p:nvPr/>
        </p:nvGrpSpPr>
        <p:grpSpPr>
          <a:xfrm>
            <a:off x="4987685" y="1677805"/>
            <a:ext cx="1154419" cy="1092995"/>
            <a:chOff x="6268589" y="2561118"/>
            <a:chExt cx="1539226" cy="145732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A7B8176-C61D-B742-96A3-4689FF717BFB}"/>
                </a:ext>
              </a:extLst>
            </p:cNvPr>
            <p:cNvSpPr txBox="1"/>
            <p:nvPr/>
          </p:nvSpPr>
          <p:spPr>
            <a:xfrm>
              <a:off x="6268589" y="3618336"/>
              <a:ext cx="153922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buClrTx/>
                <a:defRPr/>
              </a:pPr>
              <a:r>
                <a:rPr lang="en-US" sz="1350" b="1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YES (positive)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AD9EBF9-F45B-B444-8845-172824652A12}"/>
                </a:ext>
              </a:extLst>
            </p:cNvPr>
            <p:cNvGrpSpPr/>
            <p:nvPr/>
          </p:nvGrpSpPr>
          <p:grpSpPr>
            <a:xfrm>
              <a:off x="6489560" y="2561118"/>
              <a:ext cx="645797" cy="1073319"/>
              <a:chOff x="8221478" y="3212557"/>
              <a:chExt cx="645797" cy="1073319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EFF87EE-8BFE-B54E-9AD4-5E80DF2995DE}"/>
                  </a:ext>
                </a:extLst>
              </p:cNvPr>
              <p:cNvGrpSpPr/>
              <p:nvPr/>
            </p:nvGrpSpPr>
            <p:grpSpPr>
              <a:xfrm>
                <a:off x="8265696" y="3447631"/>
                <a:ext cx="601579" cy="526590"/>
                <a:chOff x="5117425" y="3976106"/>
                <a:chExt cx="601579" cy="526590"/>
              </a:xfrm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810F3D5B-669D-8042-AD6E-048F683E8836}"/>
                    </a:ext>
                  </a:extLst>
                </p:cNvPr>
                <p:cNvSpPr/>
                <p:nvPr/>
              </p:nvSpPr>
              <p:spPr>
                <a:xfrm>
                  <a:off x="5249773" y="3976106"/>
                  <a:ext cx="136358" cy="108284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buClrTx/>
                    <a:defRPr/>
                  </a:pPr>
                  <a:endParaRPr lang="en-US" sz="1350" kern="12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5995AA63-8620-D648-B724-5521544179F1}"/>
                    </a:ext>
                  </a:extLst>
                </p:cNvPr>
                <p:cNvSpPr/>
                <p:nvPr/>
              </p:nvSpPr>
              <p:spPr>
                <a:xfrm>
                  <a:off x="5386131" y="4263865"/>
                  <a:ext cx="136358" cy="108284"/>
                </a:xfrm>
                <a:prstGeom prst="ellipse">
                  <a:avLst/>
                </a:prstGeom>
                <a:solidFill>
                  <a:srgbClr val="FFD966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buClrTx/>
                    <a:defRPr/>
                  </a:pPr>
                  <a:endParaRPr lang="en-US" sz="1350" kern="12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F43F3CAB-F6F4-8042-BC73-18E207DCEB76}"/>
                    </a:ext>
                  </a:extLst>
                </p:cNvPr>
                <p:cNvSpPr/>
                <p:nvPr/>
              </p:nvSpPr>
              <p:spPr>
                <a:xfrm>
                  <a:off x="5582646" y="4394412"/>
                  <a:ext cx="136358" cy="108284"/>
                </a:xfrm>
                <a:prstGeom prst="ellipse">
                  <a:avLst/>
                </a:prstGeom>
                <a:solidFill>
                  <a:srgbClr val="FFD966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buClrTx/>
                    <a:defRPr/>
                  </a:pPr>
                  <a:endParaRPr lang="en-US" sz="1350" kern="120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4C9AD708-3721-8C4C-A185-8E2B90C87FF8}"/>
                    </a:ext>
                  </a:extLst>
                </p:cNvPr>
                <p:cNvSpPr/>
                <p:nvPr/>
              </p:nvSpPr>
              <p:spPr>
                <a:xfrm>
                  <a:off x="5117425" y="4318007"/>
                  <a:ext cx="136358" cy="108284"/>
                </a:xfrm>
                <a:prstGeom prst="ellipse">
                  <a:avLst/>
                </a:prstGeom>
                <a:solidFill>
                  <a:srgbClr val="FFD966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buClrTx/>
                    <a:defRPr/>
                  </a:pPr>
                  <a:endParaRPr lang="en-US" sz="1350" kern="12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9858A0F-5DE2-394D-BBCE-CD3B2E97ACAE}"/>
                  </a:ext>
                </a:extLst>
              </p:cNvPr>
              <p:cNvSpPr/>
              <p:nvPr/>
            </p:nvSpPr>
            <p:spPr>
              <a:xfrm rot="18981279" flipH="1">
                <a:off x="8221478" y="3212557"/>
                <a:ext cx="595520" cy="107331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endParaRPr lang="en-IL" sz="1350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BBCAB41-2C8A-1D47-A960-6EE97FFA14F0}"/>
              </a:ext>
            </a:extLst>
          </p:cNvPr>
          <p:cNvGrpSpPr/>
          <p:nvPr/>
        </p:nvGrpSpPr>
        <p:grpSpPr>
          <a:xfrm>
            <a:off x="6665880" y="1589329"/>
            <a:ext cx="1173976" cy="1234881"/>
            <a:chOff x="8996973" y="2597711"/>
            <a:chExt cx="1565301" cy="16465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D95BD2-3C27-FD49-A96E-825456899511}"/>
                </a:ext>
              </a:extLst>
            </p:cNvPr>
            <p:cNvSpPr txBox="1"/>
            <p:nvPr/>
          </p:nvSpPr>
          <p:spPr>
            <a:xfrm>
              <a:off x="8996973" y="3844109"/>
              <a:ext cx="156530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buClrTx/>
                <a:defRPr/>
              </a:pPr>
              <a:r>
                <a:rPr lang="en-US" sz="1350" b="1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rPr>
                <a:t>NO (negative)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74333BE-1C60-BC45-8B20-B5589340037F}"/>
                </a:ext>
              </a:extLst>
            </p:cNvPr>
            <p:cNvGrpSpPr/>
            <p:nvPr/>
          </p:nvGrpSpPr>
          <p:grpSpPr>
            <a:xfrm>
              <a:off x="9505815" y="2597711"/>
              <a:ext cx="464249" cy="1073319"/>
              <a:chOff x="8234098" y="5309254"/>
              <a:chExt cx="464249" cy="1073319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745E2836-5FB1-3549-885D-B6A010C11151}"/>
                  </a:ext>
                </a:extLst>
              </p:cNvPr>
              <p:cNvGrpSpPr/>
              <p:nvPr/>
            </p:nvGrpSpPr>
            <p:grpSpPr>
              <a:xfrm>
                <a:off x="8250534" y="5416342"/>
                <a:ext cx="421106" cy="816269"/>
                <a:chOff x="8753008" y="4125620"/>
                <a:chExt cx="421106" cy="816269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0B6731FA-69AF-7743-9268-6A97AD32C6C4}"/>
                    </a:ext>
                  </a:extLst>
                </p:cNvPr>
                <p:cNvSpPr/>
                <p:nvPr/>
              </p:nvSpPr>
              <p:spPr>
                <a:xfrm>
                  <a:off x="8911424" y="4125620"/>
                  <a:ext cx="136358" cy="108284"/>
                </a:xfrm>
                <a:prstGeom prst="ellipse">
                  <a:avLst/>
                </a:prstGeom>
                <a:solidFill>
                  <a:srgbClr val="FFD966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buClrTx/>
                    <a:defRPr/>
                  </a:pPr>
                  <a:endParaRPr lang="en-US" sz="1350" kern="12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2E6FBB63-1B9B-9244-96FB-3118CF44B58F}"/>
                    </a:ext>
                  </a:extLst>
                </p:cNvPr>
                <p:cNvSpPr/>
                <p:nvPr/>
              </p:nvSpPr>
              <p:spPr>
                <a:xfrm>
                  <a:off x="8753008" y="4376278"/>
                  <a:ext cx="136358" cy="108284"/>
                </a:xfrm>
                <a:prstGeom prst="ellipse">
                  <a:avLst/>
                </a:prstGeom>
                <a:solidFill>
                  <a:srgbClr val="FFD966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buClrTx/>
                    <a:defRPr/>
                  </a:pPr>
                  <a:endParaRPr lang="en-US" sz="1350" kern="12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A0E9DC45-18D2-0644-8C7B-334C66B6301A}"/>
                    </a:ext>
                  </a:extLst>
                </p:cNvPr>
                <p:cNvSpPr/>
                <p:nvPr/>
              </p:nvSpPr>
              <p:spPr>
                <a:xfrm>
                  <a:off x="8953534" y="4833605"/>
                  <a:ext cx="136358" cy="108284"/>
                </a:xfrm>
                <a:prstGeom prst="ellipse">
                  <a:avLst/>
                </a:prstGeom>
                <a:solidFill>
                  <a:srgbClr val="FFD966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buClrTx/>
                    <a:defRPr/>
                  </a:pPr>
                  <a:endParaRPr lang="en-US" sz="1350" kern="12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A966ACB6-0380-B841-B9D6-9DCA9F150A35}"/>
                    </a:ext>
                  </a:extLst>
                </p:cNvPr>
                <p:cNvSpPr/>
                <p:nvPr/>
              </p:nvSpPr>
              <p:spPr>
                <a:xfrm>
                  <a:off x="9037756" y="4515520"/>
                  <a:ext cx="136358" cy="108284"/>
                </a:xfrm>
                <a:prstGeom prst="ellipse">
                  <a:avLst/>
                </a:prstGeom>
                <a:solidFill>
                  <a:srgbClr val="FFD966"/>
                </a:solidFill>
                <a:ln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buClrTx/>
                    <a:defRPr/>
                  </a:pPr>
                  <a:endParaRPr lang="en-US" sz="1350" kern="12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EFC9CDE-E42E-B04B-A211-623F62892DB9}"/>
                  </a:ext>
                </a:extLst>
              </p:cNvPr>
              <p:cNvSpPr/>
              <p:nvPr/>
            </p:nvSpPr>
            <p:spPr>
              <a:xfrm flipH="1">
                <a:off x="8234098" y="5309254"/>
                <a:ext cx="464249" cy="1073319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endParaRPr lang="en-IL" sz="1350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07210E13-ABCB-D344-B3EB-945544C28E59}"/>
              </a:ext>
            </a:extLst>
          </p:cNvPr>
          <p:cNvSpPr txBox="1"/>
          <p:nvPr/>
        </p:nvSpPr>
        <p:spPr>
          <a:xfrm>
            <a:off x="688790" y="3001152"/>
            <a:ext cx="24239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en-US" sz="15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A </a:t>
            </a:r>
            <a:r>
              <a:rPr lang="en-US" sz="1500" b="1" i="1" kern="1200" dirty="0">
                <a:solidFill>
                  <a:srgbClr val="FFC000"/>
                </a:solidFill>
                <a:latin typeface="Calibri" panose="020F0502020204030204"/>
                <a:ea typeface="+mn-ea"/>
                <a:cs typeface="+mn-cs"/>
              </a:rPr>
              <a:t>group test</a:t>
            </a:r>
            <a:r>
              <a:rPr lang="en-US" sz="1500" b="1" kern="1200" dirty="0">
                <a:solidFill>
                  <a:srgbClr val="FFC000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5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is a </a:t>
            </a:r>
            <a:r>
              <a:rPr lang="en-US" sz="1500" b="1" i="1" kern="1200" dirty="0">
                <a:solidFill>
                  <a:srgbClr val="FFC000"/>
                </a:solidFill>
                <a:latin typeface="Calibri" panose="020F0502020204030204"/>
                <a:ea typeface="+mn-ea"/>
                <a:cs typeface="+mn-cs"/>
              </a:rPr>
              <a:t>subset of elements</a:t>
            </a:r>
            <a:r>
              <a:rPr lang="en-US" sz="15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 form the pile.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0C6EF53-DCBA-ECD7-22CF-630FC890FD6C}"/>
              </a:ext>
            </a:extLst>
          </p:cNvPr>
          <p:cNvSpPr/>
          <p:nvPr/>
        </p:nvSpPr>
        <p:spPr>
          <a:xfrm>
            <a:off x="1272107" y="4177065"/>
            <a:ext cx="5985710" cy="53091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1500" kern="1200" dirty="0">
                <a:solidFill>
                  <a:prstClr val="black"/>
                </a:solidFill>
                <a:latin typeface="Calibri" panose="020F0502020204030204"/>
              </a:rPr>
              <a:t>Target: identify the set of defective items using minimum number of group tests</a:t>
            </a:r>
          </a:p>
        </p:txBody>
      </p:sp>
    </p:spTree>
    <p:extLst>
      <p:ext uri="{BB962C8B-B14F-4D97-AF65-F5344CB8AC3E}">
        <p14:creationId xmlns:p14="http://schemas.microsoft.com/office/powerpoint/2010/main" val="134734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6" grpId="0"/>
      <p:bldP spid="46" grpId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E79B3-4AEE-E29F-A01D-5D51BDFDE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869" y="99261"/>
            <a:ext cx="7886700" cy="99417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Example : </a:t>
            </a:r>
            <a:r>
              <a:rPr lang="en-US" b="1" dirty="0">
                <a:solidFill>
                  <a:schemeClr val="bg1"/>
                </a:solidFill>
              </a:rPr>
              <a:t>The king and the wine riddle</a:t>
            </a:r>
            <a:endParaRPr lang="en-IL" b="1" dirty="0">
              <a:solidFill>
                <a:schemeClr val="bg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B18642-F08D-267B-B7CB-B73D4AFF1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362" y="952000"/>
            <a:ext cx="8187489" cy="3759792"/>
          </a:xfrm>
        </p:spPr>
        <p:txBody>
          <a:bodyPr>
            <a:normAutofit/>
          </a:bodyPr>
          <a:lstStyle/>
          <a:p>
            <a:r>
              <a:rPr lang="en-GB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King of a small country invites </a:t>
            </a:r>
            <a:r>
              <a:rPr lang="en-GB" b="0" i="0" dirty="0">
                <a:solidFill>
                  <a:schemeClr val="accent4"/>
                </a:solidFill>
                <a:effectLst/>
                <a:latin typeface="Arial" panose="020B0604020202020204" pitchFamily="34" charset="0"/>
              </a:rPr>
              <a:t>1000</a:t>
            </a:r>
            <a:r>
              <a:rPr lang="en-GB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senators to his annual party.</a:t>
            </a:r>
          </a:p>
          <a:p>
            <a:r>
              <a:rPr lang="en-GB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Each senator brings the King a bottle of wine. </a:t>
            </a:r>
          </a:p>
          <a:p>
            <a:r>
              <a:rPr lang="en-GB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 queen discovers that one of the senators is trying to assassinate the King by giving him a bottle of poisoned wine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</a:endParaRPr>
          </a:p>
          <a:p>
            <a:r>
              <a:rPr lang="en-GB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Unfortunately, they do not know which bottle of wine is poisoned, and the poison is completely indiscernible.</a:t>
            </a:r>
          </a:p>
          <a:p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</a:rPr>
              <a:t>The </a:t>
            </a:r>
            <a:r>
              <a:rPr lang="en-GB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King has </a:t>
            </a:r>
            <a:r>
              <a:rPr lang="en-GB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10</a:t>
            </a:r>
            <a:r>
              <a:rPr lang="en-GB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prisoners he plans to execute. He decides to use them as taste testers to determine which bottle of wine contains the poison.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E3D6A5D8-5C23-5DFA-D547-421FD71C9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5097" y="929444"/>
            <a:ext cx="590210" cy="590210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8173B241-D549-083E-7C1C-92B98660BFB2}"/>
              </a:ext>
            </a:extLst>
          </p:cNvPr>
          <p:cNvGrpSpPr/>
          <p:nvPr/>
        </p:nvGrpSpPr>
        <p:grpSpPr>
          <a:xfrm>
            <a:off x="8326239" y="1655181"/>
            <a:ext cx="590210" cy="590210"/>
            <a:chOff x="10681719" y="2778521"/>
            <a:chExt cx="786947" cy="78694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641E18C2-E359-AA8B-F0D9-443ECEF60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1719" y="2778521"/>
              <a:ext cx="786947" cy="786947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3EB4FA46-1B51-60C2-4902-2BAEE1066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9842" y="2800411"/>
              <a:ext cx="270699" cy="27069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4C57D53-7BBB-25B4-2B55-74F0CA5E19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183" y="3098130"/>
            <a:ext cx="306038" cy="30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68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2412C09E-6F78-161A-6B15-65602BD14DBE}"/>
              </a:ext>
            </a:extLst>
          </p:cNvPr>
          <p:cNvGrpSpPr/>
          <p:nvPr/>
        </p:nvGrpSpPr>
        <p:grpSpPr>
          <a:xfrm>
            <a:off x="651107" y="423720"/>
            <a:ext cx="7443450" cy="590218"/>
            <a:chOff x="868143" y="564959"/>
            <a:chExt cx="9924600" cy="78695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4CDC109-93DB-8DCE-3C45-06C8CA555AEF}"/>
                </a:ext>
              </a:extLst>
            </p:cNvPr>
            <p:cNvGrpSpPr/>
            <p:nvPr/>
          </p:nvGrpSpPr>
          <p:grpSpPr>
            <a:xfrm>
              <a:off x="868143" y="564967"/>
              <a:ext cx="1800727" cy="786949"/>
              <a:chOff x="929558" y="4133967"/>
              <a:chExt cx="1800727" cy="78694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0580955-AEE2-9C06-690C-48B1A6FA75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9558" y="4133969"/>
                <a:ext cx="786947" cy="786947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CCF164A-CB7F-F6CD-3355-E2B566FA9D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2432" y="4133969"/>
                <a:ext cx="786947" cy="786947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8212525-D8BF-87AE-F907-BD8D3725CF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5306" y="4133968"/>
                <a:ext cx="786947" cy="786947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6D3A7DD-30EE-2234-A1BA-18C9DEC2C6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3338" y="4133967"/>
                <a:ext cx="786947" cy="786947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8E73397-4D01-B6FB-E6D2-053B3370E5E0}"/>
                </a:ext>
              </a:extLst>
            </p:cNvPr>
            <p:cNvGrpSpPr/>
            <p:nvPr/>
          </p:nvGrpSpPr>
          <p:grpSpPr>
            <a:xfrm>
              <a:off x="2214797" y="564959"/>
              <a:ext cx="7209317" cy="786957"/>
              <a:chOff x="2214797" y="564959"/>
              <a:chExt cx="7209317" cy="786957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F90506BD-366C-F035-46C6-4B5E6667BD1E}"/>
                  </a:ext>
                </a:extLst>
              </p:cNvPr>
              <p:cNvGrpSpPr/>
              <p:nvPr/>
            </p:nvGrpSpPr>
            <p:grpSpPr>
              <a:xfrm>
                <a:off x="2214797" y="564967"/>
                <a:ext cx="1800727" cy="786949"/>
                <a:chOff x="929558" y="4133967"/>
                <a:chExt cx="1800727" cy="786949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D02B84A6-95EE-7C28-D5CC-BFD74B7261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9558" y="4133969"/>
                  <a:ext cx="786947" cy="786947"/>
                </a:xfrm>
                <a:prstGeom prst="rect">
                  <a:avLst/>
                </a:prstGeom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A3ABCB79-7082-1093-F8FC-462373A422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2432" y="4133969"/>
                  <a:ext cx="786947" cy="786947"/>
                </a:xfrm>
                <a:prstGeom prst="rect">
                  <a:avLst/>
                </a:prstGeom>
              </p:spPr>
            </p:pic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C9F852D2-2A03-BFBD-472A-3F45B7DBE9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95306" y="4133968"/>
                  <a:ext cx="786947" cy="786947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63115BF9-B6CF-4863-20CF-4F4B8108CB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43338" y="4133967"/>
                  <a:ext cx="786947" cy="786947"/>
                </a:xfrm>
                <a:prstGeom prst="rect">
                  <a:avLst/>
                </a:prstGeom>
              </p:spPr>
            </p:pic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59C433B-4378-BA98-AC87-DFEDF90F9BA1}"/>
                  </a:ext>
                </a:extLst>
              </p:cNvPr>
              <p:cNvGrpSpPr/>
              <p:nvPr/>
            </p:nvGrpSpPr>
            <p:grpSpPr>
              <a:xfrm>
                <a:off x="3546293" y="564967"/>
                <a:ext cx="1800727" cy="786949"/>
                <a:chOff x="929558" y="4133967"/>
                <a:chExt cx="1800727" cy="786949"/>
              </a:xfrm>
            </p:grpSpPr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068F706E-7BFC-F283-543E-24DFA8012B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9558" y="4133969"/>
                  <a:ext cx="786947" cy="786947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30011AC1-F5AA-8342-6A7D-04A03C883D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2432" y="4133969"/>
                  <a:ext cx="786947" cy="786947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38840D49-EEB0-9BD9-08F2-ED434C40ED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95306" y="4133968"/>
                  <a:ext cx="786947" cy="786947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78B429AE-0AF0-60BF-3828-CED850524A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43338" y="4133967"/>
                  <a:ext cx="786947" cy="786947"/>
                </a:xfrm>
                <a:prstGeom prst="rect">
                  <a:avLst/>
                </a:prstGeom>
              </p:spPr>
            </p:pic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7449BBD-AF0B-D71F-D29D-39205B6C3F7A}"/>
                  </a:ext>
                </a:extLst>
              </p:cNvPr>
              <p:cNvGrpSpPr/>
              <p:nvPr/>
            </p:nvGrpSpPr>
            <p:grpSpPr>
              <a:xfrm>
                <a:off x="4892947" y="564965"/>
                <a:ext cx="1800727" cy="786949"/>
                <a:chOff x="929558" y="4133967"/>
                <a:chExt cx="1800727" cy="786949"/>
              </a:xfrm>
            </p:grpSpPr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8EC7FD88-E0E3-F8C6-5357-99BE7B3F51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9558" y="4133969"/>
                  <a:ext cx="786947" cy="786947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CB3CCB57-834A-3DD6-2536-5680853914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2432" y="4133969"/>
                  <a:ext cx="786947" cy="786947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8E0B7871-E77B-A6A5-5F6D-6C4FCBE9BF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95306" y="4133968"/>
                  <a:ext cx="786947" cy="786947"/>
                </a:xfrm>
                <a:prstGeom prst="rect">
                  <a:avLst/>
                </a:prstGeom>
              </p:spPr>
            </p:pic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BA0A5082-CD1A-E011-5D0B-98E359F599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43338" y="4133967"/>
                  <a:ext cx="786947" cy="786947"/>
                </a:xfrm>
                <a:prstGeom prst="rect">
                  <a:avLst/>
                </a:prstGeom>
              </p:spPr>
            </p:pic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5E54E54A-8065-CCF0-7076-4C73D5A39AEB}"/>
                  </a:ext>
                </a:extLst>
              </p:cNvPr>
              <p:cNvGrpSpPr/>
              <p:nvPr/>
            </p:nvGrpSpPr>
            <p:grpSpPr>
              <a:xfrm>
                <a:off x="6254759" y="564965"/>
                <a:ext cx="1800727" cy="786949"/>
                <a:chOff x="929558" y="4133967"/>
                <a:chExt cx="1800727" cy="786949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7632ECBA-ED1D-C5C1-A21F-201A117392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9558" y="4133969"/>
                  <a:ext cx="786947" cy="786947"/>
                </a:xfrm>
                <a:prstGeom prst="rect">
                  <a:avLst/>
                </a:prstGeom>
              </p:spPr>
            </p:pic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D90E0C5E-59A2-0A7D-2615-F9A63EE239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2432" y="4133969"/>
                  <a:ext cx="786947" cy="786947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2A988ED4-1D5B-5B9C-849D-B26D94018E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95306" y="4133968"/>
                  <a:ext cx="786947" cy="786947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0254CAFC-206E-416C-9D44-389F13B910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43338" y="4133967"/>
                  <a:ext cx="786947" cy="786947"/>
                </a:xfrm>
                <a:prstGeom prst="rect">
                  <a:avLst/>
                </a:prstGeom>
              </p:spPr>
            </p:pic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F4CEFF5F-A415-0539-96EB-63CC4D5DDB2E}"/>
                  </a:ext>
                </a:extLst>
              </p:cNvPr>
              <p:cNvGrpSpPr/>
              <p:nvPr/>
            </p:nvGrpSpPr>
            <p:grpSpPr>
              <a:xfrm>
                <a:off x="7623387" y="564959"/>
                <a:ext cx="1800727" cy="786949"/>
                <a:chOff x="929558" y="4133967"/>
                <a:chExt cx="1800727" cy="786949"/>
              </a:xfrm>
            </p:grpSpPr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DF30DA4A-50DC-C291-7A47-BC9B6205F0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9558" y="4133969"/>
                  <a:ext cx="786947" cy="786947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C61A1642-82CD-AC80-C6E5-5E2D108DC4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2432" y="4133969"/>
                  <a:ext cx="786947" cy="786947"/>
                </a:xfrm>
                <a:prstGeom prst="rect">
                  <a:avLst/>
                </a:prstGeom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11D4038B-F164-6881-4A59-84087573A3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95306" y="4133968"/>
                  <a:ext cx="786947" cy="786947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EE9DDD41-689F-2632-5E7B-92E53C83BC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43338" y="4133967"/>
                  <a:ext cx="786947" cy="78694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20AD7AE-E788-D801-814F-D646BB4BCB35}"/>
                </a:ext>
              </a:extLst>
            </p:cNvPr>
            <p:cNvGrpSpPr/>
            <p:nvPr/>
          </p:nvGrpSpPr>
          <p:grpSpPr>
            <a:xfrm>
              <a:off x="8992016" y="564961"/>
              <a:ext cx="1800727" cy="786949"/>
              <a:chOff x="929558" y="4133967"/>
              <a:chExt cx="1800727" cy="786949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12039E9E-B519-908F-BA21-6DA56937F7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9558" y="4133969"/>
                <a:ext cx="786947" cy="786947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FA1DBCCF-47D6-3F3E-7B17-FAA02246C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2432" y="4133969"/>
                <a:ext cx="786947" cy="786947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7763AE70-8B63-5F76-BDA3-53F651E042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5306" y="4133968"/>
                <a:ext cx="786947" cy="786947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3FD32EA6-AFCA-5006-9541-5E1661DBE0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3338" y="4133967"/>
                <a:ext cx="786947" cy="786947"/>
              </a:xfrm>
              <a:prstGeom prst="rect">
                <a:avLst/>
              </a:prstGeom>
            </p:spPr>
          </p:pic>
        </p:grp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4B1102A6-8B61-4314-9E2D-D0915E9DA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135" y="617312"/>
            <a:ext cx="203024" cy="203024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839092A-6352-605C-5650-F8B89D2D0DC8}"/>
              </a:ext>
            </a:extLst>
          </p:cNvPr>
          <p:cNvSpPr/>
          <p:nvPr/>
        </p:nvSpPr>
        <p:spPr>
          <a:xfrm>
            <a:off x="794085" y="423417"/>
            <a:ext cx="3546308" cy="59051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B24845DC-A20F-2D6B-BC8F-DB879C59F7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433" y="1375716"/>
            <a:ext cx="404831" cy="404831"/>
          </a:xfrm>
          <a:prstGeom prst="rect">
            <a:avLst/>
          </a:prstGeom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AAA294A-C050-1351-BBDA-7D82C5CC1F46}"/>
              </a:ext>
            </a:extLst>
          </p:cNvPr>
          <p:cNvCxnSpPr>
            <a:cxnSpLocks/>
            <a:endCxn id="71" idx="0"/>
          </p:cNvCxnSpPr>
          <p:nvPr/>
        </p:nvCxnSpPr>
        <p:spPr>
          <a:xfrm flipH="1">
            <a:off x="1312910" y="2569366"/>
            <a:ext cx="938229" cy="859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1C74452-924C-C830-980C-3714259E6DE4}"/>
              </a:ext>
            </a:extLst>
          </p:cNvPr>
          <p:cNvSpPr txBox="1"/>
          <p:nvPr/>
        </p:nvSpPr>
        <p:spPr>
          <a:xfrm>
            <a:off x="2192047" y="2267367"/>
            <a:ext cx="9105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  <a:defRPr/>
            </a:pPr>
            <a:r>
              <a:rPr lang="en-GB" sz="1350" kern="1200" dirty="0">
                <a:solidFill>
                  <a:srgbClr val="FFC000"/>
                </a:solidFill>
                <a:latin typeface="Calibri" panose="020F0502020204030204"/>
                <a:ea typeface="+mn-ea"/>
                <a:cs typeface="+mn-cs"/>
              </a:rPr>
              <a:t>Poisoned?</a:t>
            </a:r>
            <a:endParaRPr lang="en-IL" sz="1350" kern="1200" dirty="0">
              <a:solidFill>
                <a:srgbClr val="FFC000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FCB9BB6-D211-549C-45F6-019E0F55959B}"/>
              </a:ext>
            </a:extLst>
          </p:cNvPr>
          <p:cNvSpPr txBox="1"/>
          <p:nvPr/>
        </p:nvSpPr>
        <p:spPr>
          <a:xfrm>
            <a:off x="1443292" y="2748291"/>
            <a:ext cx="4110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  <a:defRPr/>
            </a:pPr>
            <a:r>
              <a:rPr lang="en-GB" sz="1350" kern="1200" dirty="0">
                <a:solidFill>
                  <a:srgbClr val="FFC000"/>
                </a:solidFill>
                <a:latin typeface="Calibri" panose="020F0502020204030204"/>
                <a:ea typeface="+mn-ea"/>
                <a:cs typeface="+mn-cs"/>
              </a:rPr>
              <a:t>Yes</a:t>
            </a:r>
            <a:endParaRPr lang="en-IL" sz="1350" kern="1200" dirty="0">
              <a:solidFill>
                <a:srgbClr val="FFC000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0D395935-B366-60E8-1082-359810B98A1A}"/>
              </a:ext>
            </a:extLst>
          </p:cNvPr>
          <p:cNvSpPr/>
          <p:nvPr/>
        </p:nvSpPr>
        <p:spPr>
          <a:xfrm>
            <a:off x="374512" y="3428841"/>
            <a:ext cx="1876796" cy="5414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</a:rPr>
              <a:t>Proceed with left group</a:t>
            </a: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C098819-D8E1-AEA7-43C5-63753844A29B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2893175" y="2569365"/>
            <a:ext cx="953173" cy="877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9858862-4785-9503-3DA2-59D4BDB5AF56}"/>
              </a:ext>
            </a:extLst>
          </p:cNvPr>
          <p:cNvSpPr txBox="1"/>
          <p:nvPr/>
        </p:nvSpPr>
        <p:spPr>
          <a:xfrm>
            <a:off x="3454136" y="2757230"/>
            <a:ext cx="3882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  <a:defRPr/>
            </a:pPr>
            <a:r>
              <a:rPr lang="en-GB" sz="1350" kern="1200" dirty="0">
                <a:solidFill>
                  <a:srgbClr val="FFC000"/>
                </a:solidFill>
                <a:latin typeface="Calibri" panose="020F0502020204030204"/>
                <a:ea typeface="+mn-ea"/>
                <a:cs typeface="+mn-cs"/>
              </a:rPr>
              <a:t>No</a:t>
            </a:r>
            <a:endParaRPr lang="en-IL" sz="1350" kern="1200" dirty="0">
              <a:solidFill>
                <a:srgbClr val="FFC000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E4A8B84D-FD28-0D2E-3789-13339D0482DB}"/>
              </a:ext>
            </a:extLst>
          </p:cNvPr>
          <p:cNvSpPr/>
          <p:nvPr/>
        </p:nvSpPr>
        <p:spPr>
          <a:xfrm>
            <a:off x="2907949" y="3446720"/>
            <a:ext cx="1876796" cy="5414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</a:rPr>
              <a:t>Proceed with right group</a:t>
            </a: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132868B2-6776-273B-68ED-76CC3D259F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828" y="1989307"/>
            <a:ext cx="306038" cy="306038"/>
          </a:xfrm>
          <a:prstGeom prst="rect">
            <a:avLst/>
          </a:prstGeom>
        </p:spPr>
      </p:pic>
      <p:sp>
        <p:nvSpPr>
          <p:cNvPr id="83" name="Right Brace 82">
            <a:extLst>
              <a:ext uri="{FF2B5EF4-FFF2-40B4-BE49-F238E27FC236}">
                <a16:creationId xmlns:a16="http://schemas.microsoft.com/office/drawing/2014/main" id="{E30E63C5-EA3A-9A43-CA0D-A6D38DA5D77C}"/>
              </a:ext>
            </a:extLst>
          </p:cNvPr>
          <p:cNvSpPr/>
          <p:nvPr/>
        </p:nvSpPr>
        <p:spPr>
          <a:xfrm>
            <a:off x="5116429" y="1236245"/>
            <a:ext cx="181226" cy="2855996"/>
          </a:xfrm>
          <a:prstGeom prst="rightBrace">
            <a:avLst>
              <a:gd name="adj1" fmla="val 251919"/>
              <a:gd name="adj2" fmla="val 45418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F5765B0-51F4-AEBB-CF41-0DC70D5A8DE2}"/>
              </a:ext>
            </a:extLst>
          </p:cNvPr>
          <p:cNvSpPr txBox="1"/>
          <p:nvPr/>
        </p:nvSpPr>
        <p:spPr>
          <a:xfrm>
            <a:off x="6198606" y="2348158"/>
            <a:ext cx="11598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en-GB" sz="2100" kern="1200" dirty="0">
                <a:solidFill>
                  <a:srgbClr val="FFC000"/>
                </a:solidFill>
                <a:latin typeface="Calibri" panose="020F0502020204030204"/>
                <a:ea typeface="+mn-ea"/>
                <a:cs typeface="+mn-cs"/>
              </a:rPr>
              <a:t>24 hours</a:t>
            </a:r>
            <a:endParaRPr lang="en-IL" sz="2100" kern="1200" dirty="0">
              <a:solidFill>
                <a:srgbClr val="FFC000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967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9" grpId="0"/>
      <p:bldP spid="70" grpId="0"/>
      <p:bldP spid="71" grpId="0" animBg="1"/>
      <p:bldP spid="73" grpId="0"/>
      <p:bldP spid="74" grpId="0" animBg="1"/>
      <p:bldP spid="83" grpId="0" animBg="1"/>
      <p:bldP spid="8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6F3E8-38D2-79E2-9F38-ED8FB9CB5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3B22F-3049-55A5-BA18-663ED04A24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/>
              <a:t>New limitations of the </a:t>
            </a:r>
            <a:r>
              <a:rPr lang="en-US" dirty="0" err="1"/>
              <a:t>ri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936667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/>
              <a:t>Motivation: The Firearm Detection Problem in CCTV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 dirty="0">
                <a:solidFill>
                  <a:schemeClr val="dk1"/>
                </a:solidFill>
              </a:rPr>
              <a:t>Challenge: Efficiently detecting abnormal behavior within vast surveillance footage.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 dirty="0">
                <a:solidFill>
                  <a:schemeClr val="dk1"/>
                </a:solidFill>
              </a:rPr>
              <a:t>Target: Detect and locate this in hours of footage.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7" y="2414151"/>
            <a:ext cx="9144003" cy="2397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ACBE836-BD16-FC63-A6A2-D0B5E324BC2C}"/>
              </a:ext>
            </a:extLst>
          </p:cNvPr>
          <p:cNvGrpSpPr/>
          <p:nvPr/>
        </p:nvGrpSpPr>
        <p:grpSpPr>
          <a:xfrm>
            <a:off x="475651" y="1509784"/>
            <a:ext cx="350912" cy="2709201"/>
            <a:chOff x="11105198" y="1814297"/>
            <a:chExt cx="460908" cy="4736095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B4D2C6-5CD9-C9BB-F8C4-E80C7BD8B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05198" y="1814297"/>
              <a:ext cx="408050" cy="404067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1CBC17B-EC23-AAE5-6599-7B02DE0EB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3219" y="2254968"/>
              <a:ext cx="408050" cy="404067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808D14C-6BF9-3AB2-6881-9A7AA7A9B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9956" y="2732243"/>
              <a:ext cx="408050" cy="404067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7F433FE-3E68-7DDB-8455-7C95FF760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9956" y="3231236"/>
              <a:ext cx="408050" cy="40406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57831B6-F6C6-9CBA-9FAD-74DC9375C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9956" y="3739406"/>
              <a:ext cx="408050" cy="404067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FFD98F93-498A-E319-B69B-779129CE8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3298" y="4221216"/>
              <a:ext cx="408050" cy="404067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26C1C733-EBEA-10D7-A45B-FE8E548F7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1319" y="4661887"/>
              <a:ext cx="408050" cy="404067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13D63A35-51FA-AFE1-517B-3AD6117DD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8056" y="5139162"/>
              <a:ext cx="408050" cy="404067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B517ECB-4B26-F7B7-A7DF-0FCBE3921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8056" y="5638155"/>
              <a:ext cx="408050" cy="404067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584F0C00-D6FB-0C14-8FDA-9F3F7C58C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8056" y="6146325"/>
              <a:ext cx="408050" cy="404067"/>
            </a:xfrm>
            <a:prstGeom prst="rect">
              <a:avLst/>
            </a:prstGeom>
          </p:spPr>
        </p:pic>
      </p:grpSp>
      <p:graphicFrame>
        <p:nvGraphicFramePr>
          <p:cNvPr id="52" name="Table 52">
            <a:extLst>
              <a:ext uri="{FF2B5EF4-FFF2-40B4-BE49-F238E27FC236}">
                <a16:creationId xmlns:a16="http://schemas.microsoft.com/office/drawing/2014/main" id="{A800A57D-366F-6155-555C-1472D16C4ED7}"/>
              </a:ext>
            </a:extLst>
          </p:cNvPr>
          <p:cNvGraphicFramePr>
            <a:graphicFrameLocks noGrp="1"/>
          </p:cNvGraphicFramePr>
          <p:nvPr/>
        </p:nvGraphicFramePr>
        <p:xfrm>
          <a:off x="907968" y="1013921"/>
          <a:ext cx="7121136" cy="3185160"/>
        </p:xfrm>
        <a:graphic>
          <a:graphicData uri="http://schemas.openxmlformats.org/drawingml/2006/table">
            <a:tbl>
              <a:tblPr firstRow="1" bandRow="1"/>
              <a:tblGrid>
                <a:gridCol w="1186856">
                  <a:extLst>
                    <a:ext uri="{9D8B030D-6E8A-4147-A177-3AD203B41FA5}">
                      <a16:colId xmlns:a16="http://schemas.microsoft.com/office/drawing/2014/main" val="586335188"/>
                    </a:ext>
                  </a:extLst>
                </a:gridCol>
                <a:gridCol w="324713">
                  <a:extLst>
                    <a:ext uri="{9D8B030D-6E8A-4147-A177-3AD203B41FA5}">
                      <a16:colId xmlns:a16="http://schemas.microsoft.com/office/drawing/2014/main" val="3121244007"/>
                    </a:ext>
                  </a:extLst>
                </a:gridCol>
                <a:gridCol w="252663">
                  <a:extLst>
                    <a:ext uri="{9D8B030D-6E8A-4147-A177-3AD203B41FA5}">
                      <a16:colId xmlns:a16="http://schemas.microsoft.com/office/drawing/2014/main" val="3162621464"/>
                    </a:ext>
                  </a:extLst>
                </a:gridCol>
                <a:gridCol w="315830">
                  <a:extLst>
                    <a:ext uri="{9D8B030D-6E8A-4147-A177-3AD203B41FA5}">
                      <a16:colId xmlns:a16="http://schemas.microsoft.com/office/drawing/2014/main" val="2186067906"/>
                    </a:ext>
                  </a:extLst>
                </a:gridCol>
                <a:gridCol w="314180">
                  <a:extLst>
                    <a:ext uri="{9D8B030D-6E8A-4147-A177-3AD203B41FA5}">
                      <a16:colId xmlns:a16="http://schemas.microsoft.com/office/drawing/2014/main" val="660793682"/>
                    </a:ext>
                  </a:extLst>
                </a:gridCol>
                <a:gridCol w="336169">
                  <a:extLst>
                    <a:ext uri="{9D8B030D-6E8A-4147-A177-3AD203B41FA5}">
                      <a16:colId xmlns:a16="http://schemas.microsoft.com/office/drawing/2014/main" val="3302669089"/>
                    </a:ext>
                  </a:extLst>
                </a:gridCol>
                <a:gridCol w="336169">
                  <a:extLst>
                    <a:ext uri="{9D8B030D-6E8A-4147-A177-3AD203B41FA5}">
                      <a16:colId xmlns:a16="http://schemas.microsoft.com/office/drawing/2014/main" val="992945371"/>
                    </a:ext>
                  </a:extLst>
                </a:gridCol>
                <a:gridCol w="336168">
                  <a:extLst>
                    <a:ext uri="{9D8B030D-6E8A-4147-A177-3AD203B41FA5}">
                      <a16:colId xmlns:a16="http://schemas.microsoft.com/office/drawing/2014/main" val="1918139507"/>
                    </a:ext>
                  </a:extLst>
                </a:gridCol>
                <a:gridCol w="336169">
                  <a:extLst>
                    <a:ext uri="{9D8B030D-6E8A-4147-A177-3AD203B41FA5}">
                      <a16:colId xmlns:a16="http://schemas.microsoft.com/office/drawing/2014/main" val="2623015619"/>
                    </a:ext>
                  </a:extLst>
                </a:gridCol>
                <a:gridCol w="336169">
                  <a:extLst>
                    <a:ext uri="{9D8B030D-6E8A-4147-A177-3AD203B41FA5}">
                      <a16:colId xmlns:a16="http://schemas.microsoft.com/office/drawing/2014/main" val="2393964642"/>
                    </a:ext>
                  </a:extLst>
                </a:gridCol>
                <a:gridCol w="336169">
                  <a:extLst>
                    <a:ext uri="{9D8B030D-6E8A-4147-A177-3AD203B41FA5}">
                      <a16:colId xmlns:a16="http://schemas.microsoft.com/office/drawing/2014/main" val="220470724"/>
                    </a:ext>
                  </a:extLst>
                </a:gridCol>
                <a:gridCol w="336169">
                  <a:extLst>
                    <a:ext uri="{9D8B030D-6E8A-4147-A177-3AD203B41FA5}">
                      <a16:colId xmlns:a16="http://schemas.microsoft.com/office/drawing/2014/main" val="266379322"/>
                    </a:ext>
                  </a:extLst>
                </a:gridCol>
                <a:gridCol w="1757608">
                  <a:extLst>
                    <a:ext uri="{9D8B030D-6E8A-4147-A177-3AD203B41FA5}">
                      <a16:colId xmlns:a16="http://schemas.microsoft.com/office/drawing/2014/main" val="4106192302"/>
                    </a:ext>
                  </a:extLst>
                </a:gridCol>
                <a:gridCol w="616104">
                  <a:extLst>
                    <a:ext uri="{9D8B030D-6E8A-4147-A177-3AD203B41FA5}">
                      <a16:colId xmlns:a16="http://schemas.microsoft.com/office/drawing/2014/main" val="738812026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Bottle </a:t>
                      </a:r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#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2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3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4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5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6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7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8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9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10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11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1000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136087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Prisoner </a:t>
                      </a:r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#1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257059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Prisoner </a:t>
                      </a:r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#2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37381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Prisoner </a:t>
                      </a:r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#3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77754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Prisoner </a:t>
                      </a:r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#4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000632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Prisoner </a:t>
                      </a:r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#5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836573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Prisoner </a:t>
                      </a:r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#6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048226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Prisoner </a:t>
                      </a:r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#7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256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Prisoner </a:t>
                      </a:r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#8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352584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Prisoner </a:t>
                      </a:r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#9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030028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Prisoner </a:t>
                      </a:r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#10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3542918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B1C5E593-2B32-E92C-88E1-DB2141307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790" y="500805"/>
            <a:ext cx="534487" cy="51311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C6A8462-BF3C-BDE9-D982-E1D095AAD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659" y="500805"/>
            <a:ext cx="534487" cy="51311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A1F2AC5-D5F4-4789-2708-B97D3043F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399" y="500805"/>
            <a:ext cx="534487" cy="51311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C668135-D0CA-3544-BFF1-E4F14A709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770" y="489215"/>
            <a:ext cx="534487" cy="51311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59BC67F-1125-DC93-3693-754F2BDA6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638" y="500805"/>
            <a:ext cx="534487" cy="51311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BE23275-322C-5B6D-7228-57E44289D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32" y="489215"/>
            <a:ext cx="534487" cy="51311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639C0F8-29EA-29A1-E8AA-8ADFAB8E6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878" y="489215"/>
            <a:ext cx="534487" cy="51311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F54D7B87-EF51-6189-D661-A2697C534C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151" y="489215"/>
            <a:ext cx="534487" cy="51311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8225CDF4-634A-3D79-4029-F8C291756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870" y="471870"/>
            <a:ext cx="534487" cy="513116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EA1AEFC5-9C18-3FBC-6BD9-82A447391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716" y="471870"/>
            <a:ext cx="534487" cy="51311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C3EAAAB1-9D34-EB21-87F8-8B9BA94BB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989" y="471870"/>
            <a:ext cx="534487" cy="513116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4388A66-3F66-627C-7F54-7390FC6BC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608" y="507262"/>
            <a:ext cx="534487" cy="51311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DBEC2240-088F-928F-CDC5-40FF2AC7A0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369" y="268846"/>
            <a:ext cx="203024" cy="203024"/>
          </a:xfrm>
          <a:prstGeom prst="rect">
            <a:avLst/>
          </a:prstGeom>
        </p:spPr>
      </p:pic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FE7430F6-A8C9-71DD-8BFD-3A42ED8360E1}"/>
              </a:ext>
            </a:extLst>
          </p:cNvPr>
          <p:cNvSpPr/>
          <p:nvPr/>
        </p:nvSpPr>
        <p:spPr>
          <a:xfrm>
            <a:off x="4650942" y="1437591"/>
            <a:ext cx="320341" cy="277308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Speech Bubble: Rectangle with Corners Rounded 75">
                <a:extLst>
                  <a:ext uri="{FF2B5EF4-FFF2-40B4-BE49-F238E27FC236}">
                    <a16:creationId xmlns:a16="http://schemas.microsoft.com/office/drawing/2014/main" id="{A23059CC-DE94-4A35-C431-64A4E56667E0}"/>
                  </a:ext>
                </a:extLst>
              </p:cNvPr>
              <p:cNvSpPr/>
              <p:nvPr/>
            </p:nvSpPr>
            <p:spPr>
              <a:xfrm>
                <a:off x="320341" y="4394535"/>
                <a:ext cx="2749379" cy="717382"/>
              </a:xfrm>
              <a:prstGeom prst="wedgeRoundRectCallout">
                <a:avLst>
                  <a:gd name="adj1" fmla="val 110553"/>
                  <a:gd name="adj2" fmla="val -58777"/>
                  <a:gd name="adj3" fmla="val 16667"/>
                </a:avLst>
              </a:prstGeom>
              <a:solidFill>
                <a:srgbClr val="C00000">
                  <a:alpha val="36078"/>
                </a:srgbClr>
              </a:solidFill>
              <a:ln w="19050">
                <a:solidFill>
                  <a:srgbClr val="FF0000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r>
                  <a:rPr lang="en-US" sz="1350" kern="1200" dirty="0">
                    <a:solidFill>
                      <a:prstClr val="white"/>
                    </a:solidFill>
                    <a:latin typeface="Calibri" panose="020F0502020204030204"/>
                  </a:rPr>
                  <a:t>Column number in binary</a:t>
                </a:r>
              </a:p>
              <a:p>
                <a:pPr algn="ctr" defTabSz="685800">
                  <a:buClrTx/>
                  <a:defRPr/>
                </a:pPr>
                <a:r>
                  <a:rPr lang="en-US" sz="1350" kern="1200" dirty="0">
                    <a:solidFill>
                      <a:prstClr val="white"/>
                    </a:solidFill>
                    <a:latin typeface="Calibri" panose="020F0502020204030204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350" i="1" kern="1200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350" kern="1200" dirty="0">
                    <a:solidFill>
                      <a:prstClr val="white"/>
                    </a:solidFill>
                    <a:latin typeface="Calibri" panose="020F0502020204030204"/>
                  </a:rPr>
                  <a:t> columns we need </a:t>
                </a:r>
                <a14:m>
                  <m:oMath xmlns:m="http://schemas.openxmlformats.org/officeDocument/2006/math">
                    <m:r>
                      <a:rPr lang="en-US" sz="1350" i="1" kern="1200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350" i="1" kern="1200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350" i="1" kern="1200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1350" i="1" kern="1200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sz="1350" i="1" kern="1200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350" i="1" kern="1200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350" kern="1200" dirty="0">
                    <a:solidFill>
                      <a:prstClr val="white"/>
                    </a:solidFill>
                    <a:latin typeface="Calibri" panose="020F0502020204030204"/>
                  </a:rPr>
                  <a:t>rows</a:t>
                </a:r>
                <a:endParaRPr lang="en-IL" sz="1350" kern="120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76" name="Speech Bubble: Rectangle with Corners Rounded 75">
                <a:extLst>
                  <a:ext uri="{FF2B5EF4-FFF2-40B4-BE49-F238E27FC236}">
                    <a16:creationId xmlns:a16="http://schemas.microsoft.com/office/drawing/2014/main" id="{A23059CC-DE94-4A35-C431-64A4E56667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41" y="4394535"/>
                <a:ext cx="2749379" cy="717382"/>
              </a:xfrm>
              <a:prstGeom prst="wedgeRoundRectCallout">
                <a:avLst>
                  <a:gd name="adj1" fmla="val 110553"/>
                  <a:gd name="adj2" fmla="val -58777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20D1C5B3-DF6C-A094-D767-3D49F1A67FD0}"/>
              </a:ext>
            </a:extLst>
          </p:cNvPr>
          <p:cNvSpPr/>
          <p:nvPr/>
        </p:nvSpPr>
        <p:spPr>
          <a:xfrm>
            <a:off x="2067220" y="3104926"/>
            <a:ext cx="5901489" cy="249656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8" name="Speech Bubble: Rectangle with Corners Rounded 77">
            <a:extLst>
              <a:ext uri="{FF2B5EF4-FFF2-40B4-BE49-F238E27FC236}">
                <a16:creationId xmlns:a16="http://schemas.microsoft.com/office/drawing/2014/main" id="{DA478066-1675-84A3-BDA5-A69FAA077DCA}"/>
              </a:ext>
            </a:extLst>
          </p:cNvPr>
          <p:cNvSpPr/>
          <p:nvPr/>
        </p:nvSpPr>
        <p:spPr>
          <a:xfrm>
            <a:off x="5717476" y="4309328"/>
            <a:ext cx="3106183" cy="805886"/>
          </a:xfrm>
          <a:prstGeom prst="wedgeRoundRectCallout">
            <a:avLst>
              <a:gd name="adj1" fmla="val -51425"/>
              <a:gd name="adj2" fmla="val -15654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</a:rPr>
              <a:t>Each row indicates a mixture  (A single cocktail)</a:t>
            </a:r>
          </a:p>
          <a:p>
            <a:pPr algn="ctr" defTabSz="685800">
              <a:buClrTx/>
              <a:defRPr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</a:rPr>
              <a:t>1 – used in the cocktail</a:t>
            </a:r>
          </a:p>
          <a:p>
            <a:pPr algn="ctr" defTabSz="685800">
              <a:buClrTx/>
              <a:defRPr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</a:rPr>
              <a:t>0- not used in the cocktail</a:t>
            </a:r>
            <a:endParaRPr lang="en-IL" sz="10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6134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6" grpId="0" animBg="1"/>
      <p:bldP spid="77" grpId="0" animBg="1"/>
      <p:bldP spid="7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ACBE836-BD16-FC63-A6A2-D0B5E324BC2C}"/>
              </a:ext>
            </a:extLst>
          </p:cNvPr>
          <p:cNvGrpSpPr/>
          <p:nvPr/>
        </p:nvGrpSpPr>
        <p:grpSpPr>
          <a:xfrm>
            <a:off x="6724271" y="1138823"/>
            <a:ext cx="421121" cy="2811086"/>
            <a:chOff x="11105198" y="1814297"/>
            <a:chExt cx="460908" cy="4736095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B4D2C6-5CD9-C9BB-F8C4-E80C7BD8B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05198" y="1814297"/>
              <a:ext cx="408050" cy="404067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1CBC17B-EC23-AAE5-6599-7B02DE0EB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3219" y="2254968"/>
              <a:ext cx="408050" cy="404067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808D14C-6BF9-3AB2-6881-9A7AA7A9B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9956" y="2732243"/>
              <a:ext cx="408050" cy="404067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7F433FE-3E68-7DDB-8455-7C95FF760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9956" y="3231236"/>
              <a:ext cx="408050" cy="40406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57831B6-F6C6-9CBA-9FAD-74DC9375C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9956" y="3739406"/>
              <a:ext cx="408050" cy="404067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FFD98F93-498A-E319-B69B-779129CE8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3298" y="4221216"/>
              <a:ext cx="408050" cy="404067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26C1C733-EBEA-10D7-A45B-FE8E548F7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1319" y="4661887"/>
              <a:ext cx="408050" cy="404067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13D63A35-51FA-AFE1-517B-3AD6117DD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8056" y="5139162"/>
              <a:ext cx="408050" cy="404067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B517ECB-4B26-F7B7-A7DF-0FCBE3921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8056" y="5638155"/>
              <a:ext cx="408050" cy="404067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584F0C00-D6FB-0C14-8FDA-9F3F7C58C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8056" y="6146325"/>
              <a:ext cx="408050" cy="404067"/>
            </a:xfrm>
            <a:prstGeom prst="rect">
              <a:avLst/>
            </a:prstGeom>
          </p:spPr>
        </p:pic>
      </p:grpSp>
      <p:graphicFrame>
        <p:nvGraphicFramePr>
          <p:cNvPr id="52" name="Table 52">
            <a:extLst>
              <a:ext uri="{FF2B5EF4-FFF2-40B4-BE49-F238E27FC236}">
                <a16:creationId xmlns:a16="http://schemas.microsoft.com/office/drawing/2014/main" id="{A800A57D-366F-6155-555C-1472D16C4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3543774"/>
              </p:ext>
            </p:extLst>
          </p:nvPr>
        </p:nvGraphicFramePr>
        <p:xfrm>
          <a:off x="167746" y="761995"/>
          <a:ext cx="4576926" cy="3185160"/>
        </p:xfrm>
        <a:graphic>
          <a:graphicData uri="http://schemas.openxmlformats.org/drawingml/2006/table">
            <a:tbl>
              <a:tblPr firstRow="1" bandRow="1"/>
              <a:tblGrid>
                <a:gridCol w="1090531">
                  <a:extLst>
                    <a:ext uri="{9D8B030D-6E8A-4147-A177-3AD203B41FA5}">
                      <a16:colId xmlns:a16="http://schemas.microsoft.com/office/drawing/2014/main" val="586335188"/>
                    </a:ext>
                  </a:extLst>
                </a:gridCol>
                <a:gridCol w="298359">
                  <a:extLst>
                    <a:ext uri="{9D8B030D-6E8A-4147-A177-3AD203B41FA5}">
                      <a16:colId xmlns:a16="http://schemas.microsoft.com/office/drawing/2014/main" val="3121244007"/>
                    </a:ext>
                  </a:extLst>
                </a:gridCol>
                <a:gridCol w="270353">
                  <a:extLst>
                    <a:ext uri="{9D8B030D-6E8A-4147-A177-3AD203B41FA5}">
                      <a16:colId xmlns:a16="http://schemas.microsoft.com/office/drawing/2014/main" val="3162621464"/>
                    </a:ext>
                  </a:extLst>
                </a:gridCol>
                <a:gridCol w="252002">
                  <a:extLst>
                    <a:ext uri="{9D8B030D-6E8A-4147-A177-3AD203B41FA5}">
                      <a16:colId xmlns:a16="http://schemas.microsoft.com/office/drawing/2014/main" val="2186067906"/>
                    </a:ext>
                  </a:extLst>
                </a:gridCol>
                <a:gridCol w="288680">
                  <a:extLst>
                    <a:ext uri="{9D8B030D-6E8A-4147-A177-3AD203B41FA5}">
                      <a16:colId xmlns:a16="http://schemas.microsoft.com/office/drawing/2014/main" val="660793682"/>
                    </a:ext>
                  </a:extLst>
                </a:gridCol>
                <a:gridCol w="264627">
                  <a:extLst>
                    <a:ext uri="{9D8B030D-6E8A-4147-A177-3AD203B41FA5}">
                      <a16:colId xmlns:a16="http://schemas.microsoft.com/office/drawing/2014/main" val="3302669089"/>
                    </a:ext>
                  </a:extLst>
                </a:gridCol>
                <a:gridCol w="276521">
                  <a:extLst>
                    <a:ext uri="{9D8B030D-6E8A-4147-A177-3AD203B41FA5}">
                      <a16:colId xmlns:a16="http://schemas.microsoft.com/office/drawing/2014/main" val="992945371"/>
                    </a:ext>
                  </a:extLst>
                </a:gridCol>
                <a:gridCol w="266819">
                  <a:extLst>
                    <a:ext uri="{9D8B030D-6E8A-4147-A177-3AD203B41FA5}">
                      <a16:colId xmlns:a16="http://schemas.microsoft.com/office/drawing/2014/main" val="1918139507"/>
                    </a:ext>
                  </a:extLst>
                </a:gridCol>
                <a:gridCol w="271670">
                  <a:extLst>
                    <a:ext uri="{9D8B030D-6E8A-4147-A177-3AD203B41FA5}">
                      <a16:colId xmlns:a16="http://schemas.microsoft.com/office/drawing/2014/main" val="2623015619"/>
                    </a:ext>
                  </a:extLst>
                </a:gridCol>
                <a:gridCol w="252265">
                  <a:extLst>
                    <a:ext uri="{9D8B030D-6E8A-4147-A177-3AD203B41FA5}">
                      <a16:colId xmlns:a16="http://schemas.microsoft.com/office/drawing/2014/main" val="2393964642"/>
                    </a:ext>
                  </a:extLst>
                </a:gridCol>
                <a:gridCol w="291075">
                  <a:extLst>
                    <a:ext uri="{9D8B030D-6E8A-4147-A177-3AD203B41FA5}">
                      <a16:colId xmlns:a16="http://schemas.microsoft.com/office/drawing/2014/main" val="220470724"/>
                    </a:ext>
                  </a:extLst>
                </a:gridCol>
                <a:gridCol w="466942">
                  <a:extLst>
                    <a:ext uri="{9D8B030D-6E8A-4147-A177-3AD203B41FA5}">
                      <a16:colId xmlns:a16="http://schemas.microsoft.com/office/drawing/2014/main" val="266379322"/>
                    </a:ext>
                  </a:extLst>
                </a:gridCol>
                <a:gridCol w="287082">
                  <a:extLst>
                    <a:ext uri="{9D8B030D-6E8A-4147-A177-3AD203B41FA5}">
                      <a16:colId xmlns:a16="http://schemas.microsoft.com/office/drawing/2014/main" val="738812026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Bottle </a:t>
                      </a:r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#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2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3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4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5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6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7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8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9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10</a:t>
                      </a:r>
                      <a:endParaRPr lang="en-IL" sz="12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 anchor="ctr" anchorCtr="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1000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 vert="vert27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136087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Prisoner </a:t>
                      </a:r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#1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257059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Prisoner </a:t>
                      </a:r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#2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37381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Prisoner </a:t>
                      </a:r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#3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77754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Prisoner </a:t>
                      </a:r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#4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000632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Prisoner </a:t>
                      </a:r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#5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836573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Prisoner </a:t>
                      </a:r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#6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048226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Prisoner </a:t>
                      </a:r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#7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256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Prisoner </a:t>
                      </a:r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#8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352584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Prisoner </a:t>
                      </a:r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#9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030028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rgbClr val="FFC000"/>
                          </a:solidFill>
                        </a:rPr>
                        <a:t>Prisoner </a:t>
                      </a:r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#10</a:t>
                      </a:r>
                      <a:endParaRPr lang="en-IL" sz="12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3542918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AF18D5DA-3C76-BDE4-4D04-F590DA97657A}"/>
              </a:ext>
            </a:extLst>
          </p:cNvPr>
          <p:cNvGrpSpPr/>
          <p:nvPr/>
        </p:nvGrpSpPr>
        <p:grpSpPr>
          <a:xfrm>
            <a:off x="4965790" y="1233520"/>
            <a:ext cx="254867" cy="2787946"/>
            <a:chOff x="8321523" y="1779631"/>
            <a:chExt cx="372642" cy="3729409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761053F-7611-1085-F3D3-44C2B88B9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1523" y="1779631"/>
              <a:ext cx="337249" cy="337249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8FF31A07-6332-01B5-7656-AC8897D32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8914" y="2174573"/>
              <a:ext cx="332874" cy="332874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E9E8469F-CDB8-E2C4-7417-CD4AC835F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8914" y="2531718"/>
              <a:ext cx="332874" cy="332874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94090F11-7258-BAE8-E374-FD50750C5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2760" y="2905835"/>
              <a:ext cx="332874" cy="332874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C5F3CE76-20A2-BB72-D359-C8E2AC53D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2760" y="3262980"/>
              <a:ext cx="332874" cy="332874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F0C5B977-9060-5C03-1CCE-B511FFDE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2282" y="3660890"/>
              <a:ext cx="333352" cy="333352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33051B53-97E0-E436-6DE2-61ACA5100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7145" y="4053752"/>
              <a:ext cx="332874" cy="332874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7FD94880-B873-855B-84E3-29FDD867C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1291" y="4438066"/>
              <a:ext cx="332874" cy="332874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42E00567-DD21-9CF3-E63F-3283F794D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7145" y="4802705"/>
              <a:ext cx="332874" cy="332874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84584C6-48BF-BFC7-0257-98160B558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7145" y="5176166"/>
              <a:ext cx="332874" cy="332874"/>
            </a:xfrm>
            <a:prstGeom prst="rect">
              <a:avLst/>
            </a:prstGeom>
          </p:spPr>
        </p:pic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DBEC2240-088F-928F-CDC5-40FF2AC7A0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450" y="660483"/>
            <a:ext cx="203024" cy="203024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15142443-63CF-5817-2ED7-C1B53B6E0BE7}"/>
              </a:ext>
            </a:extLst>
          </p:cNvPr>
          <p:cNvSpPr/>
          <p:nvPr/>
        </p:nvSpPr>
        <p:spPr>
          <a:xfrm>
            <a:off x="2231409" y="4261515"/>
            <a:ext cx="2872579" cy="718213"/>
          </a:xfrm>
          <a:prstGeom prst="wedgeRoundRectCallout">
            <a:avLst>
              <a:gd name="adj1" fmla="val 48700"/>
              <a:gd name="adj2" fmla="val -8245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1350" kern="1200" dirty="0">
                <a:solidFill>
                  <a:prstClr val="white"/>
                </a:solidFill>
                <a:latin typeface="Calibri" panose="020F0502020204030204"/>
              </a:rPr>
              <a:t>Poisonous cocktails are the ones who has samples from bottle no. 5</a:t>
            </a:r>
            <a:endParaRPr lang="en-IL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37F4A8-89DF-74E1-F105-198CC015B2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717" y="3212738"/>
            <a:ext cx="203024" cy="203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D04678-BF42-9975-80B6-7BAE92FEA4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548" y="3771793"/>
            <a:ext cx="203024" cy="20302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DB32731-4BE3-7B7D-A225-9A6B981C15B1}"/>
              </a:ext>
            </a:extLst>
          </p:cNvPr>
          <p:cNvSpPr/>
          <p:nvPr/>
        </p:nvSpPr>
        <p:spPr>
          <a:xfrm>
            <a:off x="2372914" y="3112280"/>
            <a:ext cx="258355" cy="2569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7D560EA-D137-C152-E78B-5A323F8ADEBC}"/>
              </a:ext>
            </a:extLst>
          </p:cNvPr>
          <p:cNvSpPr/>
          <p:nvPr/>
        </p:nvSpPr>
        <p:spPr>
          <a:xfrm>
            <a:off x="2372914" y="3681538"/>
            <a:ext cx="258354" cy="2569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92823CE-4813-156A-6C3E-E1343A3B0487}"/>
              </a:ext>
            </a:extLst>
          </p:cNvPr>
          <p:cNvSpPr/>
          <p:nvPr/>
        </p:nvSpPr>
        <p:spPr>
          <a:xfrm>
            <a:off x="6737755" y="3112280"/>
            <a:ext cx="423030" cy="296175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5378315-14A4-6872-030E-FC71D478083D}"/>
              </a:ext>
            </a:extLst>
          </p:cNvPr>
          <p:cNvSpPr/>
          <p:nvPr/>
        </p:nvSpPr>
        <p:spPr>
          <a:xfrm>
            <a:off x="6733979" y="3701832"/>
            <a:ext cx="423030" cy="296175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D8A9652-765E-39BA-532A-0576EF6D8EFD}"/>
              </a:ext>
            </a:extLst>
          </p:cNvPr>
          <p:cNvGraphicFramePr>
            <a:graphicFrameLocks noGrp="1"/>
          </p:cNvGraphicFramePr>
          <p:nvPr/>
        </p:nvGraphicFramePr>
        <p:xfrm>
          <a:off x="7411187" y="1061341"/>
          <a:ext cx="372825" cy="2974670"/>
        </p:xfrm>
        <a:graphic>
          <a:graphicData uri="http://schemas.openxmlformats.org/drawingml/2006/table">
            <a:tbl>
              <a:tblPr firstRow="1" bandRow="1"/>
              <a:tblGrid>
                <a:gridCol w="372825">
                  <a:extLst>
                    <a:ext uri="{9D8B030D-6E8A-4147-A177-3AD203B41FA5}">
                      <a16:colId xmlns:a16="http://schemas.microsoft.com/office/drawing/2014/main" val="2999201051"/>
                    </a:ext>
                  </a:extLst>
                </a:gridCol>
              </a:tblGrid>
              <a:tr h="29746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3397252"/>
                  </a:ext>
                </a:extLst>
              </a:tr>
              <a:tr h="29746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4147857"/>
                  </a:ext>
                </a:extLst>
              </a:tr>
              <a:tr h="29746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49468"/>
                  </a:ext>
                </a:extLst>
              </a:tr>
              <a:tr h="29746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2681762"/>
                  </a:ext>
                </a:extLst>
              </a:tr>
              <a:tr h="29746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9048130"/>
                  </a:ext>
                </a:extLst>
              </a:tr>
              <a:tr h="29746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107473"/>
                  </a:ext>
                </a:extLst>
              </a:tr>
              <a:tr h="29746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7908197"/>
                  </a:ext>
                </a:extLst>
              </a:tr>
              <a:tr h="29746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9189945"/>
                  </a:ext>
                </a:extLst>
              </a:tr>
              <a:tr h="29746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2860716"/>
                  </a:ext>
                </a:extLst>
              </a:tr>
              <a:tr h="29746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9979268"/>
                  </a:ext>
                </a:extLst>
              </a:tr>
            </a:tbl>
          </a:graphicData>
        </a:graphic>
      </p:graphicFrame>
      <p:sp>
        <p:nvSpPr>
          <p:cNvPr id="13" name="Arrow: Right 12">
            <a:extLst>
              <a:ext uri="{FF2B5EF4-FFF2-40B4-BE49-F238E27FC236}">
                <a16:creationId xmlns:a16="http://schemas.microsoft.com/office/drawing/2014/main" id="{F9B0AF31-709C-9804-7791-4B32EA7ABA4D}"/>
              </a:ext>
            </a:extLst>
          </p:cNvPr>
          <p:cNvSpPr/>
          <p:nvPr/>
        </p:nvSpPr>
        <p:spPr>
          <a:xfrm>
            <a:off x="5522073" y="2288863"/>
            <a:ext cx="1028700" cy="4648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1350" kern="1200" dirty="0">
                <a:solidFill>
                  <a:prstClr val="white"/>
                </a:solidFill>
                <a:latin typeface="Calibri" panose="020F0502020204030204"/>
              </a:rPr>
              <a:t>After 24h</a:t>
            </a:r>
            <a:endParaRPr lang="en-IL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ADFA237D-0138-7CBE-D82C-E5F302E6FA88}"/>
              </a:ext>
            </a:extLst>
          </p:cNvPr>
          <p:cNvSpPr/>
          <p:nvPr/>
        </p:nvSpPr>
        <p:spPr>
          <a:xfrm>
            <a:off x="5668147" y="4383780"/>
            <a:ext cx="1929452" cy="610954"/>
          </a:xfrm>
          <a:prstGeom prst="wedgeRoundRectCallout">
            <a:avLst>
              <a:gd name="adj1" fmla="val 48491"/>
              <a:gd name="adj2" fmla="val -10687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</a:rPr>
              <a:t>Define:</a:t>
            </a:r>
          </a:p>
          <a:p>
            <a:pPr algn="ctr" defTabSz="685800">
              <a:buClrTx/>
              <a:defRPr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</a:rPr>
              <a:t>Poisoned = 1</a:t>
            </a:r>
          </a:p>
          <a:p>
            <a:pPr algn="ctr" defTabSz="685800">
              <a:buClrTx/>
              <a:defRPr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</a:rPr>
              <a:t>Healthy = 0</a:t>
            </a: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B2E53B6-4496-F5C0-BDB8-D4009055FBB4}"/>
              </a:ext>
            </a:extLst>
          </p:cNvPr>
          <p:cNvSpPr/>
          <p:nvPr/>
        </p:nvSpPr>
        <p:spPr>
          <a:xfrm>
            <a:off x="2364804" y="1185577"/>
            <a:ext cx="258355" cy="2726198"/>
          </a:xfrm>
          <a:prstGeom prst="roundRect">
            <a:avLst/>
          </a:prstGeom>
          <a:solidFill>
            <a:srgbClr val="FFD966">
              <a:alpha val="25098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1F767A6-4C80-4554-EF9A-718BCD6F57F0}"/>
              </a:ext>
            </a:extLst>
          </p:cNvPr>
          <p:cNvSpPr/>
          <p:nvPr/>
        </p:nvSpPr>
        <p:spPr>
          <a:xfrm>
            <a:off x="7418515" y="1061342"/>
            <a:ext cx="365497" cy="2960124"/>
          </a:xfrm>
          <a:prstGeom prst="roundRect">
            <a:avLst/>
          </a:prstGeom>
          <a:solidFill>
            <a:srgbClr val="FFD966">
              <a:alpha val="25098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5E451266-C555-752E-E923-96A1EA006AFC}"/>
              </a:ext>
            </a:extLst>
          </p:cNvPr>
          <p:cNvSpPr/>
          <p:nvPr/>
        </p:nvSpPr>
        <p:spPr>
          <a:xfrm>
            <a:off x="7226490" y="148767"/>
            <a:ext cx="1847566" cy="818518"/>
          </a:xfrm>
          <a:prstGeom prst="wedgeRoundRectCallout">
            <a:avLst>
              <a:gd name="adj1" fmla="val -36177"/>
              <a:gd name="adj2" fmla="val 56803"/>
              <a:gd name="adj3" fmla="val 16667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1350" kern="1200" dirty="0">
                <a:solidFill>
                  <a:prstClr val="white"/>
                </a:solidFill>
                <a:latin typeface="Calibri" panose="020F0502020204030204"/>
              </a:rPr>
              <a:t>Results vectors =  binary code of the poisoned bottle</a:t>
            </a:r>
            <a:endParaRPr lang="en-IL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9125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  <p:bldP spid="13" grpId="0" animBg="1"/>
      <p:bldP spid="14" grpId="0" animBg="1"/>
      <p:bldP spid="17" grpId="0" animBg="1"/>
      <p:bldP spid="18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Table 52">
            <a:extLst>
              <a:ext uri="{FF2B5EF4-FFF2-40B4-BE49-F238E27FC236}">
                <a16:creationId xmlns:a16="http://schemas.microsoft.com/office/drawing/2014/main" id="{A800A57D-366F-6155-555C-1472D16C4ED7}"/>
              </a:ext>
            </a:extLst>
          </p:cNvPr>
          <p:cNvGraphicFramePr>
            <a:graphicFrameLocks noGrp="1"/>
          </p:cNvGraphicFramePr>
          <p:nvPr/>
        </p:nvGraphicFramePr>
        <p:xfrm>
          <a:off x="190048" y="1430792"/>
          <a:ext cx="4576926" cy="3185160"/>
        </p:xfrm>
        <a:graphic>
          <a:graphicData uri="http://schemas.openxmlformats.org/drawingml/2006/table">
            <a:tbl>
              <a:tblPr firstRow="1" bandRow="1"/>
              <a:tblGrid>
                <a:gridCol w="1090531">
                  <a:extLst>
                    <a:ext uri="{9D8B030D-6E8A-4147-A177-3AD203B41FA5}">
                      <a16:colId xmlns:a16="http://schemas.microsoft.com/office/drawing/2014/main" val="586335188"/>
                    </a:ext>
                  </a:extLst>
                </a:gridCol>
                <a:gridCol w="298359">
                  <a:extLst>
                    <a:ext uri="{9D8B030D-6E8A-4147-A177-3AD203B41FA5}">
                      <a16:colId xmlns:a16="http://schemas.microsoft.com/office/drawing/2014/main" val="3121244007"/>
                    </a:ext>
                  </a:extLst>
                </a:gridCol>
                <a:gridCol w="270353">
                  <a:extLst>
                    <a:ext uri="{9D8B030D-6E8A-4147-A177-3AD203B41FA5}">
                      <a16:colId xmlns:a16="http://schemas.microsoft.com/office/drawing/2014/main" val="3162621464"/>
                    </a:ext>
                  </a:extLst>
                </a:gridCol>
                <a:gridCol w="252002">
                  <a:extLst>
                    <a:ext uri="{9D8B030D-6E8A-4147-A177-3AD203B41FA5}">
                      <a16:colId xmlns:a16="http://schemas.microsoft.com/office/drawing/2014/main" val="2186067906"/>
                    </a:ext>
                  </a:extLst>
                </a:gridCol>
                <a:gridCol w="288680">
                  <a:extLst>
                    <a:ext uri="{9D8B030D-6E8A-4147-A177-3AD203B41FA5}">
                      <a16:colId xmlns:a16="http://schemas.microsoft.com/office/drawing/2014/main" val="660793682"/>
                    </a:ext>
                  </a:extLst>
                </a:gridCol>
                <a:gridCol w="264627">
                  <a:extLst>
                    <a:ext uri="{9D8B030D-6E8A-4147-A177-3AD203B41FA5}">
                      <a16:colId xmlns:a16="http://schemas.microsoft.com/office/drawing/2014/main" val="3302669089"/>
                    </a:ext>
                  </a:extLst>
                </a:gridCol>
                <a:gridCol w="276521">
                  <a:extLst>
                    <a:ext uri="{9D8B030D-6E8A-4147-A177-3AD203B41FA5}">
                      <a16:colId xmlns:a16="http://schemas.microsoft.com/office/drawing/2014/main" val="992945371"/>
                    </a:ext>
                  </a:extLst>
                </a:gridCol>
                <a:gridCol w="266819">
                  <a:extLst>
                    <a:ext uri="{9D8B030D-6E8A-4147-A177-3AD203B41FA5}">
                      <a16:colId xmlns:a16="http://schemas.microsoft.com/office/drawing/2014/main" val="1918139507"/>
                    </a:ext>
                  </a:extLst>
                </a:gridCol>
                <a:gridCol w="271670">
                  <a:extLst>
                    <a:ext uri="{9D8B030D-6E8A-4147-A177-3AD203B41FA5}">
                      <a16:colId xmlns:a16="http://schemas.microsoft.com/office/drawing/2014/main" val="2623015619"/>
                    </a:ext>
                  </a:extLst>
                </a:gridCol>
                <a:gridCol w="252265">
                  <a:extLst>
                    <a:ext uri="{9D8B030D-6E8A-4147-A177-3AD203B41FA5}">
                      <a16:colId xmlns:a16="http://schemas.microsoft.com/office/drawing/2014/main" val="2393964642"/>
                    </a:ext>
                  </a:extLst>
                </a:gridCol>
                <a:gridCol w="291075">
                  <a:extLst>
                    <a:ext uri="{9D8B030D-6E8A-4147-A177-3AD203B41FA5}">
                      <a16:colId xmlns:a16="http://schemas.microsoft.com/office/drawing/2014/main" val="220470724"/>
                    </a:ext>
                  </a:extLst>
                </a:gridCol>
                <a:gridCol w="466942">
                  <a:extLst>
                    <a:ext uri="{9D8B030D-6E8A-4147-A177-3AD203B41FA5}">
                      <a16:colId xmlns:a16="http://schemas.microsoft.com/office/drawing/2014/main" val="266379322"/>
                    </a:ext>
                  </a:extLst>
                </a:gridCol>
                <a:gridCol w="287082">
                  <a:extLst>
                    <a:ext uri="{9D8B030D-6E8A-4147-A177-3AD203B41FA5}">
                      <a16:colId xmlns:a16="http://schemas.microsoft.com/office/drawing/2014/main" val="738812026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Bottle </a:t>
                      </a:r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#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2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3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4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5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6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7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8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9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10</a:t>
                      </a:r>
                      <a:endParaRPr lang="en-IL" sz="12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 anchor="ctr" anchorCtr="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1000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 vert="vert27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136087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Prisoner </a:t>
                      </a:r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#1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257059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Prisoner </a:t>
                      </a:r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#2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37381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Prisoner </a:t>
                      </a:r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#3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77754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Prisoner </a:t>
                      </a:r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#4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000632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Prisoner </a:t>
                      </a:r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#5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836573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Prisoner </a:t>
                      </a:r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#6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048226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Prisoner </a:t>
                      </a:r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#7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256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Prisoner </a:t>
                      </a:r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#8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352584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Prisoner </a:t>
                      </a:r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#9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030028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rgbClr val="FFC000"/>
                          </a:solidFill>
                        </a:rPr>
                        <a:t>Prisoner </a:t>
                      </a:r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#10</a:t>
                      </a:r>
                      <a:endParaRPr lang="en-IL" sz="12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354291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D8A9652-765E-39BA-532A-0576EF6D8EFD}"/>
              </a:ext>
            </a:extLst>
          </p:cNvPr>
          <p:cNvGraphicFramePr>
            <a:graphicFrameLocks noGrp="1"/>
          </p:cNvGraphicFramePr>
          <p:nvPr/>
        </p:nvGraphicFramePr>
        <p:xfrm>
          <a:off x="4904638" y="1917051"/>
          <a:ext cx="219596" cy="2775102"/>
        </p:xfrm>
        <a:graphic>
          <a:graphicData uri="http://schemas.openxmlformats.org/drawingml/2006/table">
            <a:tbl>
              <a:tblPr firstRow="1" bandRow="1"/>
              <a:tblGrid>
                <a:gridCol w="219596">
                  <a:extLst>
                    <a:ext uri="{9D8B030D-6E8A-4147-A177-3AD203B41FA5}">
                      <a16:colId xmlns:a16="http://schemas.microsoft.com/office/drawing/2014/main" val="2999201051"/>
                    </a:ext>
                  </a:extLst>
                </a:gridCol>
              </a:tblGrid>
              <a:tr h="27854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397252"/>
                  </a:ext>
                </a:extLst>
              </a:tr>
              <a:tr h="27854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147857"/>
                  </a:ext>
                </a:extLst>
              </a:tr>
              <a:tr h="27854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849468"/>
                  </a:ext>
                </a:extLst>
              </a:tr>
              <a:tr h="27854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681762"/>
                  </a:ext>
                </a:extLst>
              </a:tr>
              <a:tr h="27854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048130"/>
                  </a:ext>
                </a:extLst>
              </a:tr>
              <a:tr h="27854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107473"/>
                  </a:ext>
                </a:extLst>
              </a:tr>
              <a:tr h="27854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908197"/>
                  </a:ext>
                </a:extLst>
              </a:tr>
              <a:tr h="27854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189945"/>
                  </a:ext>
                </a:extLst>
              </a:tr>
              <a:tr h="27854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860716"/>
                  </a:ext>
                </a:extLst>
              </a:tr>
              <a:tr h="268179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979268"/>
                  </a:ext>
                </a:extLst>
              </a:tr>
            </a:tbl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3F11AAB-E606-286A-960F-99CD3A58D064}"/>
              </a:ext>
            </a:extLst>
          </p:cNvPr>
          <p:cNvSpPr/>
          <p:nvPr/>
        </p:nvSpPr>
        <p:spPr>
          <a:xfrm>
            <a:off x="5503545" y="1355873"/>
            <a:ext cx="3399397" cy="15492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4313" indent="-214313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sz="1500" kern="1200" dirty="0">
                <a:solidFill>
                  <a:prstClr val="white"/>
                </a:solidFill>
                <a:latin typeface="Calibri" panose="020F0502020204030204"/>
              </a:rPr>
              <a:t>What makes this solution work?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sz="1500" kern="1200" dirty="0">
                <a:solidFill>
                  <a:prstClr val="white"/>
                </a:solidFill>
                <a:latin typeface="Calibri" panose="020F0502020204030204"/>
              </a:rPr>
              <a:t>Is this the only way to design the cocktails?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Calibri" panose="020F0502020204030204"/>
              </a:rPr>
              <a:t>Does the solution work if we only had 9 prisoners?</a:t>
            </a:r>
            <a:endParaRPr lang="en-IL" sz="150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87D6AA2-B17A-FEE2-378C-BBC8B125F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Discussion</a:t>
            </a:r>
            <a:endParaRPr lang="en-IL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862EB3-2DFD-B73F-5195-3C7C172EF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789" y="1329280"/>
            <a:ext cx="203024" cy="20302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35431F2-1CEE-A28E-A5ED-D032B6F71408}"/>
              </a:ext>
            </a:extLst>
          </p:cNvPr>
          <p:cNvSpPr/>
          <p:nvPr/>
        </p:nvSpPr>
        <p:spPr>
          <a:xfrm>
            <a:off x="2940735" y="4095473"/>
            <a:ext cx="230933" cy="243714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0</a:t>
            </a:r>
            <a:endParaRPr lang="en-IL" sz="1050" dirty="0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11F489A6-5700-DA0D-357C-58F1B544F93B}"/>
              </a:ext>
            </a:extLst>
          </p:cNvPr>
          <p:cNvSpPr/>
          <p:nvPr/>
        </p:nvSpPr>
        <p:spPr>
          <a:xfrm>
            <a:off x="6104187" y="3689718"/>
            <a:ext cx="1983719" cy="799156"/>
          </a:xfrm>
          <a:prstGeom prst="wedgeRoundRectCallout">
            <a:avLst>
              <a:gd name="adj1" fmla="val -199119"/>
              <a:gd name="adj2" fmla="val 3342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Can we still distinguish between bottle #5 and #7? </a:t>
            </a:r>
            <a:endParaRPr lang="en-IL" sz="1050" dirty="0"/>
          </a:p>
        </p:txBody>
      </p:sp>
    </p:spTree>
    <p:extLst>
      <p:ext uri="{BB962C8B-B14F-4D97-AF65-F5344CB8AC3E}">
        <p14:creationId xmlns:p14="http://schemas.microsoft.com/office/powerpoint/2010/main" val="358780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E79B3-4AEE-E29F-A01D-5D51BDFDE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133" y="108121"/>
            <a:ext cx="7886700" cy="99417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So far …</a:t>
            </a:r>
            <a:endParaRPr lang="en-IL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ontent Placeholder 72">
                <a:extLst>
                  <a:ext uri="{FF2B5EF4-FFF2-40B4-BE49-F238E27FC236}">
                    <a16:creationId xmlns:a16="http://schemas.microsoft.com/office/drawing/2014/main" id="{48DDDC4E-2188-AE3F-A8FE-EAA265A207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69219"/>
                <a:ext cx="7886700" cy="1379099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We have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items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Among which we have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defective item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Target: Identify the defective item (sick soldier, poisoned bottle)</a:t>
                </a:r>
              </a:p>
            </p:txBody>
          </p:sp>
        </mc:Choice>
        <mc:Fallback xmlns="">
          <p:sp>
            <p:nvSpPr>
              <p:cNvPr id="73" name="Content Placeholder 72">
                <a:extLst>
                  <a:ext uri="{FF2B5EF4-FFF2-40B4-BE49-F238E27FC236}">
                    <a16:creationId xmlns:a16="http://schemas.microsoft.com/office/drawing/2014/main" id="{48DDDC4E-2188-AE3F-A8FE-EAA265A207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69219"/>
                <a:ext cx="7886700" cy="137909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73E8B48-43B7-9B88-91CF-BA922E2B35A6}"/>
              </a:ext>
            </a:extLst>
          </p:cNvPr>
          <p:cNvSpPr/>
          <p:nvPr/>
        </p:nvSpPr>
        <p:spPr>
          <a:xfrm>
            <a:off x="712944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62D8E6-14BB-1ECE-E336-3FA060B76B8E}"/>
              </a:ext>
            </a:extLst>
          </p:cNvPr>
          <p:cNvSpPr/>
          <p:nvPr/>
        </p:nvSpPr>
        <p:spPr>
          <a:xfrm>
            <a:off x="1027966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ED4861-C611-B9E9-8FB2-3F37E29B65D0}"/>
              </a:ext>
            </a:extLst>
          </p:cNvPr>
          <p:cNvSpPr/>
          <p:nvPr/>
        </p:nvSpPr>
        <p:spPr>
          <a:xfrm>
            <a:off x="1348565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F481BC-4426-E609-B9EC-8A4CECF9BC7F}"/>
              </a:ext>
            </a:extLst>
          </p:cNvPr>
          <p:cNvSpPr/>
          <p:nvPr/>
        </p:nvSpPr>
        <p:spPr>
          <a:xfrm>
            <a:off x="1663588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73E33D-404F-3B82-BE01-708CEFD76C35}"/>
              </a:ext>
            </a:extLst>
          </p:cNvPr>
          <p:cNvSpPr/>
          <p:nvPr/>
        </p:nvSpPr>
        <p:spPr>
          <a:xfrm>
            <a:off x="2003698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5E869C-E56B-488E-9CAF-4FF95855DD0D}"/>
              </a:ext>
            </a:extLst>
          </p:cNvPr>
          <p:cNvSpPr/>
          <p:nvPr/>
        </p:nvSpPr>
        <p:spPr>
          <a:xfrm>
            <a:off x="2318720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7C81DD-30F4-7D80-FA62-2ECAE7982613}"/>
              </a:ext>
            </a:extLst>
          </p:cNvPr>
          <p:cNvSpPr/>
          <p:nvPr/>
        </p:nvSpPr>
        <p:spPr>
          <a:xfrm>
            <a:off x="2639319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8E09B7-64BF-E85C-3CDB-BAC7DF440019}"/>
              </a:ext>
            </a:extLst>
          </p:cNvPr>
          <p:cNvSpPr/>
          <p:nvPr/>
        </p:nvSpPr>
        <p:spPr>
          <a:xfrm>
            <a:off x="2954341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F87753-97E6-F7E2-7B35-D88F0BAA6D1E}"/>
              </a:ext>
            </a:extLst>
          </p:cNvPr>
          <p:cNvSpPr/>
          <p:nvPr/>
        </p:nvSpPr>
        <p:spPr>
          <a:xfrm>
            <a:off x="3325117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4A6342-0936-9666-7103-398D2C971F63}"/>
              </a:ext>
            </a:extLst>
          </p:cNvPr>
          <p:cNvSpPr/>
          <p:nvPr/>
        </p:nvSpPr>
        <p:spPr>
          <a:xfrm>
            <a:off x="3640139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604CF7B-D2A4-D2E3-8D18-E7CBA1C1F411}"/>
              </a:ext>
            </a:extLst>
          </p:cNvPr>
          <p:cNvSpPr/>
          <p:nvPr/>
        </p:nvSpPr>
        <p:spPr>
          <a:xfrm>
            <a:off x="3960738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561EF2C-E358-157D-4EF8-27A435A84EA0}"/>
              </a:ext>
            </a:extLst>
          </p:cNvPr>
          <p:cNvSpPr/>
          <p:nvPr/>
        </p:nvSpPr>
        <p:spPr>
          <a:xfrm>
            <a:off x="4275760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8DE075B-E96F-146C-1548-20B44329C8F5}"/>
              </a:ext>
            </a:extLst>
          </p:cNvPr>
          <p:cNvSpPr/>
          <p:nvPr/>
        </p:nvSpPr>
        <p:spPr>
          <a:xfrm>
            <a:off x="4615870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32EDD3C-7EFD-F3F1-6212-2BE9AC2A1ECE}"/>
              </a:ext>
            </a:extLst>
          </p:cNvPr>
          <p:cNvSpPr/>
          <p:nvPr/>
        </p:nvSpPr>
        <p:spPr>
          <a:xfrm>
            <a:off x="4976216" y="1012069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E6F5C0D-FE71-5DB2-37BE-0DF0A7E2D0EA}"/>
              </a:ext>
            </a:extLst>
          </p:cNvPr>
          <p:cNvSpPr/>
          <p:nvPr/>
        </p:nvSpPr>
        <p:spPr>
          <a:xfrm>
            <a:off x="5285229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09CBD0F-0A9E-008D-A88A-9AB3DDAAB01F}"/>
              </a:ext>
            </a:extLst>
          </p:cNvPr>
          <p:cNvSpPr/>
          <p:nvPr/>
        </p:nvSpPr>
        <p:spPr>
          <a:xfrm>
            <a:off x="5600251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59DBF2F-2E6B-8F3F-98B6-EFA223E2FF4E}"/>
              </a:ext>
            </a:extLst>
          </p:cNvPr>
          <p:cNvSpPr/>
          <p:nvPr/>
        </p:nvSpPr>
        <p:spPr>
          <a:xfrm>
            <a:off x="5971027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C66E2A3-768F-98CF-6F12-29CB3AD2F8F5}"/>
              </a:ext>
            </a:extLst>
          </p:cNvPr>
          <p:cNvSpPr/>
          <p:nvPr/>
        </p:nvSpPr>
        <p:spPr>
          <a:xfrm>
            <a:off x="6286049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AEC4A79-A38A-18BF-45CB-8C804EE14C25}"/>
              </a:ext>
            </a:extLst>
          </p:cNvPr>
          <p:cNvSpPr/>
          <p:nvPr/>
        </p:nvSpPr>
        <p:spPr>
          <a:xfrm>
            <a:off x="6606648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838D93A-6B2B-8AB6-3562-3EDAB85C16CE}"/>
              </a:ext>
            </a:extLst>
          </p:cNvPr>
          <p:cNvSpPr/>
          <p:nvPr/>
        </p:nvSpPr>
        <p:spPr>
          <a:xfrm>
            <a:off x="6921670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5996E8B-2ED8-DB76-2CAE-ECB543AC2C23}"/>
              </a:ext>
            </a:extLst>
          </p:cNvPr>
          <p:cNvSpPr/>
          <p:nvPr/>
        </p:nvSpPr>
        <p:spPr>
          <a:xfrm>
            <a:off x="7261780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94E649C-9A4C-37B4-783B-0B922B236907}"/>
              </a:ext>
            </a:extLst>
          </p:cNvPr>
          <p:cNvSpPr/>
          <p:nvPr/>
        </p:nvSpPr>
        <p:spPr>
          <a:xfrm>
            <a:off x="7576803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F0F9CB2-96CB-FC70-1ED1-495C3EFEFF3B}"/>
              </a:ext>
            </a:extLst>
          </p:cNvPr>
          <p:cNvSpPr/>
          <p:nvPr/>
        </p:nvSpPr>
        <p:spPr>
          <a:xfrm>
            <a:off x="7897402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85C5BB1-8687-D8B6-9260-39754C80C316}"/>
              </a:ext>
            </a:extLst>
          </p:cNvPr>
          <p:cNvSpPr/>
          <p:nvPr/>
        </p:nvSpPr>
        <p:spPr>
          <a:xfrm>
            <a:off x="4967353" y="1003704"/>
            <a:ext cx="200723" cy="211874"/>
          </a:xfrm>
          <a:prstGeom prst="rect">
            <a:avLst/>
          </a:prstGeom>
          <a:solidFill>
            <a:srgbClr val="92D050"/>
          </a:solidFill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19B788F0-FA18-5D97-1EA1-373453667B1E}"/>
              </a:ext>
            </a:extLst>
          </p:cNvPr>
          <p:cNvSpPr/>
          <p:nvPr/>
        </p:nvSpPr>
        <p:spPr>
          <a:xfrm>
            <a:off x="397923" y="3015245"/>
            <a:ext cx="4174077" cy="202013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14313" indent="-214313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</a:rPr>
              <a:t>Define a single group test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</a:rPr>
              <a:t>Perform the group test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</a:rPr>
              <a:t>Upon getting the result, decided on your next test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sz="1800" b="1" kern="1200" dirty="0">
                <a:solidFill>
                  <a:prstClr val="black"/>
                </a:solidFill>
                <a:latin typeface="Calibri" panose="020F0502020204030204"/>
              </a:rPr>
              <a:t>Adaptive strategy</a:t>
            </a:r>
            <a:endParaRPr lang="en-IL" sz="1800" b="1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93E296D4-8420-E335-841C-E702BBDFD152}"/>
              </a:ext>
            </a:extLst>
          </p:cNvPr>
          <p:cNvSpPr/>
          <p:nvPr/>
        </p:nvSpPr>
        <p:spPr>
          <a:xfrm>
            <a:off x="628650" y="2541042"/>
            <a:ext cx="1505415" cy="414551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1350" kern="1200" dirty="0">
                <a:solidFill>
                  <a:prstClr val="white"/>
                </a:solidFill>
                <a:latin typeface="Calibri" panose="020F0502020204030204"/>
              </a:rPr>
              <a:t>Strategy #1</a:t>
            </a:r>
            <a:endParaRPr lang="en-IL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CB0FE6E5-3E2C-969D-5051-9A2F6CFA5D84}"/>
              </a:ext>
            </a:extLst>
          </p:cNvPr>
          <p:cNvSpPr/>
          <p:nvPr/>
        </p:nvSpPr>
        <p:spPr>
          <a:xfrm>
            <a:off x="4934993" y="3014861"/>
            <a:ext cx="4017510" cy="202051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14313" indent="-214313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</a:rPr>
              <a:t>Define ALL group tests in advance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</a:rPr>
              <a:t>Perform all the group tests in parallel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</a:rPr>
              <a:t>Upon getting the results, decode the result WITHOUT any further testing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sz="1800" b="1" kern="1200" dirty="0">
                <a:solidFill>
                  <a:prstClr val="black"/>
                </a:solidFill>
                <a:latin typeface="Calibri" panose="020F0502020204030204"/>
              </a:rPr>
              <a:t>Non-adaptive strategy</a:t>
            </a:r>
            <a:endParaRPr lang="en-IL" sz="1800" b="1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AD3FCC24-D234-0E71-0F12-5C9748237E99}"/>
              </a:ext>
            </a:extLst>
          </p:cNvPr>
          <p:cNvSpPr/>
          <p:nvPr/>
        </p:nvSpPr>
        <p:spPr>
          <a:xfrm>
            <a:off x="5101233" y="2571750"/>
            <a:ext cx="1505415" cy="414551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1350" kern="1200" dirty="0">
                <a:solidFill>
                  <a:prstClr val="white"/>
                </a:solidFill>
                <a:latin typeface="Calibri" panose="020F0502020204030204"/>
              </a:rPr>
              <a:t>Strategy #2</a:t>
            </a:r>
            <a:endParaRPr lang="en-IL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29950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BA6AB08-97A3-5894-4731-F0ECCB329D96}"/>
              </a:ext>
            </a:extLst>
          </p:cNvPr>
          <p:cNvSpPr/>
          <p:nvPr/>
        </p:nvSpPr>
        <p:spPr>
          <a:xfrm>
            <a:off x="780350" y="1618154"/>
            <a:ext cx="7358288" cy="21495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aseline="-25000" dirty="0"/>
              <a:t>Add a slide with the question: what if d&gt;1</a:t>
            </a:r>
            <a:br>
              <a:rPr lang="en-US" altLang="zh-CN" sz="4400" baseline="-25000" dirty="0"/>
            </a:br>
            <a:endParaRPr lang="en-IL" sz="4400" baseline="-25000" dirty="0"/>
          </a:p>
        </p:txBody>
      </p:sp>
    </p:spTree>
    <p:extLst>
      <p:ext uri="{BB962C8B-B14F-4D97-AF65-F5344CB8AC3E}">
        <p14:creationId xmlns:p14="http://schemas.microsoft.com/office/powerpoint/2010/main" val="2183773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B0ECBB-AA96-4C45-998E-C5116B9AB1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𝐷𝑖𝑠𝑗𝑢𝑛𝑐𝑡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𝑀𝑎𝑡𝑟𝑖𝑥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B0ECBB-AA96-4C45-998E-C5116B9AB1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0D0880A1-72C5-443C-880A-71E47C60C25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741605" y="2862870"/>
              <a:ext cx="3007894" cy="1703979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663620">
                      <a:extLst>
                        <a:ext uri="{9D8B030D-6E8A-4147-A177-3AD203B41FA5}">
                          <a16:colId xmlns:a16="http://schemas.microsoft.com/office/drawing/2014/main" val="328495932"/>
                        </a:ext>
                      </a:extLst>
                    </a:gridCol>
                    <a:gridCol w="262302">
                      <a:extLst>
                        <a:ext uri="{9D8B030D-6E8A-4147-A177-3AD203B41FA5}">
                          <a16:colId xmlns:a16="http://schemas.microsoft.com/office/drawing/2014/main" val="3757745314"/>
                        </a:ext>
                      </a:extLst>
                    </a:gridCol>
                    <a:gridCol w="572009">
                      <a:extLst>
                        <a:ext uri="{9D8B030D-6E8A-4147-A177-3AD203B41FA5}">
                          <a16:colId xmlns:a16="http://schemas.microsoft.com/office/drawing/2014/main" val="2700394302"/>
                        </a:ext>
                      </a:extLst>
                    </a:gridCol>
                    <a:gridCol w="262226">
                      <a:extLst>
                        <a:ext uri="{9D8B030D-6E8A-4147-A177-3AD203B41FA5}">
                          <a16:colId xmlns:a16="http://schemas.microsoft.com/office/drawing/2014/main" val="2166679539"/>
                        </a:ext>
                      </a:extLst>
                    </a:gridCol>
                    <a:gridCol w="390770">
                      <a:extLst>
                        <a:ext uri="{9D8B030D-6E8A-4147-A177-3AD203B41FA5}">
                          <a16:colId xmlns:a16="http://schemas.microsoft.com/office/drawing/2014/main" val="3662794480"/>
                        </a:ext>
                      </a:extLst>
                    </a:gridCol>
                    <a:gridCol w="221336">
                      <a:extLst>
                        <a:ext uri="{9D8B030D-6E8A-4147-A177-3AD203B41FA5}">
                          <a16:colId xmlns:a16="http://schemas.microsoft.com/office/drawing/2014/main" val="4257201305"/>
                        </a:ext>
                      </a:extLst>
                    </a:gridCol>
                    <a:gridCol w="635631">
                      <a:extLst>
                        <a:ext uri="{9D8B030D-6E8A-4147-A177-3AD203B41FA5}">
                          <a16:colId xmlns:a16="http://schemas.microsoft.com/office/drawing/2014/main" val="1971428046"/>
                        </a:ext>
                      </a:extLst>
                    </a:gridCol>
                  </a:tblGrid>
                  <a:tr h="355601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…</a:t>
                          </a:r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91271593"/>
                      </a:ext>
                    </a:extLst>
                  </a:tr>
                  <a:tr h="270329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4389354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170709772"/>
                      </a:ext>
                    </a:extLst>
                  </a:tr>
                  <a:tr h="270329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b="1" dirty="0">
                              <a:solidFill>
                                <a:srgbClr val="FF0000"/>
                              </a:solidFill>
                            </a:rPr>
                            <a:t>0  … 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…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b="1" dirty="0"/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…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781574202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35555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0D0880A1-72C5-443C-880A-71E47C60C25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741605" y="2862870"/>
              <a:ext cx="3007894" cy="1703979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663620">
                      <a:extLst>
                        <a:ext uri="{9D8B030D-6E8A-4147-A177-3AD203B41FA5}">
                          <a16:colId xmlns:a16="http://schemas.microsoft.com/office/drawing/2014/main" val="328495932"/>
                        </a:ext>
                      </a:extLst>
                    </a:gridCol>
                    <a:gridCol w="262302">
                      <a:extLst>
                        <a:ext uri="{9D8B030D-6E8A-4147-A177-3AD203B41FA5}">
                          <a16:colId xmlns:a16="http://schemas.microsoft.com/office/drawing/2014/main" val="3757745314"/>
                        </a:ext>
                      </a:extLst>
                    </a:gridCol>
                    <a:gridCol w="572009">
                      <a:extLst>
                        <a:ext uri="{9D8B030D-6E8A-4147-A177-3AD203B41FA5}">
                          <a16:colId xmlns:a16="http://schemas.microsoft.com/office/drawing/2014/main" val="2700394302"/>
                        </a:ext>
                      </a:extLst>
                    </a:gridCol>
                    <a:gridCol w="262226">
                      <a:extLst>
                        <a:ext uri="{9D8B030D-6E8A-4147-A177-3AD203B41FA5}">
                          <a16:colId xmlns:a16="http://schemas.microsoft.com/office/drawing/2014/main" val="2166679539"/>
                        </a:ext>
                      </a:extLst>
                    </a:gridCol>
                    <a:gridCol w="390770">
                      <a:extLst>
                        <a:ext uri="{9D8B030D-6E8A-4147-A177-3AD203B41FA5}">
                          <a16:colId xmlns:a16="http://schemas.microsoft.com/office/drawing/2014/main" val="3662794480"/>
                        </a:ext>
                      </a:extLst>
                    </a:gridCol>
                    <a:gridCol w="221336">
                      <a:extLst>
                        <a:ext uri="{9D8B030D-6E8A-4147-A177-3AD203B41FA5}">
                          <a16:colId xmlns:a16="http://schemas.microsoft.com/office/drawing/2014/main" val="4257201305"/>
                        </a:ext>
                      </a:extLst>
                    </a:gridCol>
                    <a:gridCol w="635631">
                      <a:extLst>
                        <a:ext uri="{9D8B030D-6E8A-4147-A177-3AD203B41FA5}">
                          <a16:colId xmlns:a16="http://schemas.microsoft.com/office/drawing/2014/main" val="1971428046"/>
                        </a:ext>
                      </a:extLst>
                    </a:gridCol>
                  </a:tblGrid>
                  <a:tr h="355601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55814" t="-3390" r="-802326" b="-3796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…</a:t>
                          </a:r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76744" t="-3390" r="-481395" b="-3796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86111" t="-3390" r="-297222" b="-3796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91271593"/>
                      </a:ext>
                    </a:extLst>
                  </a:tr>
                  <a:tr h="270329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4389354"/>
                      </a:ext>
                    </a:extLst>
                  </a:tr>
                  <a:tr h="403860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170709772"/>
                      </a:ext>
                    </a:extLst>
                  </a:tr>
                  <a:tr h="270329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b="1" dirty="0">
                              <a:solidFill>
                                <a:srgbClr val="FF0000"/>
                              </a:solidFill>
                            </a:rPr>
                            <a:t>0  … 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…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b="1" dirty="0"/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…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781574202"/>
                      </a:ext>
                    </a:extLst>
                  </a:tr>
                  <a:tr h="403860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355553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835FB9F-81E1-B329-0E38-81262AA1DD3D}"/>
                  </a:ext>
                </a:extLst>
              </p:cNvPr>
              <p:cNvSpPr/>
              <p:nvPr/>
            </p:nvSpPr>
            <p:spPr>
              <a:xfrm>
                <a:off x="547720" y="1152779"/>
                <a:ext cx="8284832" cy="1627242"/>
              </a:xfrm>
              <a:prstGeom prst="roundRect">
                <a:avLst/>
              </a:prstGeom>
              <a:ln w="28575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100" dirty="0"/>
                  <a:t>A matrix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100" dirty="0"/>
                  <a:t> is called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1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𝑑𝑖𝑠𝑗𝑢𝑛𝑐𝑡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𝑚𝑎𝑡𝑟𝑖𝑥</m:t>
                    </m:r>
                  </m:oMath>
                </a14:m>
                <a:r>
                  <a:rPr lang="en-US" sz="2100" dirty="0"/>
                  <a:t> with respect to some subset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⊂</m:t>
                    </m:r>
                    <m:d>
                      <m:dPr>
                        <m:begChr m:val="["/>
                        <m:endChr m:val="]"/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100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1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100" dirty="0"/>
                  <a:t>, if for each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100" dirty="0"/>
                  <a:t>, there is a test in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100" dirty="0"/>
                  <a:t> that contains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100" dirty="0"/>
                  <a:t> but does not contain any of the defective items.</a:t>
                </a:r>
                <a:endParaRPr lang="en-IL" sz="21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835FB9F-81E1-B329-0E38-81262AA1DD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20" y="1152779"/>
                <a:ext cx="8284832" cy="162724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D606D5B2-95C1-93C8-8775-6130A9FA9A4A}"/>
                  </a:ext>
                </a:extLst>
              </p:cNvPr>
              <p:cNvSpPr/>
              <p:nvPr/>
            </p:nvSpPr>
            <p:spPr>
              <a:xfrm>
                <a:off x="151889" y="2558352"/>
                <a:ext cx="4906259" cy="171206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800" b="1" dirty="0">
                    <a:solidFill>
                      <a:schemeClr val="tx1"/>
                    </a:solidFill>
                  </a:rPr>
                  <a:t>The decoding algorithm: </a:t>
                </a: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/>
                    </a:solidFill>
                  </a:rPr>
                  <a:t>Start with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≔[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/>
                    </a:solidFill>
                  </a:rPr>
                  <a:t>Make all the tests defined by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/>
                    </a:solidFill>
                  </a:rPr>
                  <a:t>For every negative answer in a row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,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- Remove from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all items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 algn="ctr"/>
                <a:endParaRPr lang="en-IL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D606D5B2-95C1-93C8-8775-6130A9FA9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89" y="2558352"/>
                <a:ext cx="4906259" cy="171206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F82097F3-F3E7-185E-4FDA-B1FAD31F19ED}"/>
                  </a:ext>
                </a:extLst>
              </p:cNvPr>
              <p:cNvSpPr/>
              <p:nvPr/>
            </p:nvSpPr>
            <p:spPr>
              <a:xfrm>
                <a:off x="547721" y="4653315"/>
                <a:ext cx="4317317" cy="349804"/>
              </a:xfrm>
              <a:prstGeom prst="wedgeRoundRectCallout">
                <a:avLst>
                  <a:gd name="adj1" fmla="val 86721"/>
                  <a:gd name="adj2" fmla="val -19539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Such test guarantees to eliminate 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050" dirty="0"/>
                  <a:t> from 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050" dirty="0"/>
                  <a:t>. </a:t>
                </a:r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F82097F3-F3E7-185E-4FDA-B1FAD31F1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21" y="4653315"/>
                <a:ext cx="4317317" cy="349804"/>
              </a:xfrm>
              <a:prstGeom prst="wedgeRoundRectCallout">
                <a:avLst>
                  <a:gd name="adj1" fmla="val 86721"/>
                  <a:gd name="adj2" fmla="val -195395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828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9A23-044B-4B5A-8A3C-62CF80B25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Random vs. Deterministic Non adaptive Algorithms for GT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7731B169-4167-4BF0-8FC6-1D3C494E389F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</p:nvPr>
            </p:nvGraphicFramePr>
            <p:xfrm>
              <a:off x="4532959" y="1848642"/>
              <a:ext cx="4363768" cy="1446216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090942">
                      <a:extLst>
                        <a:ext uri="{9D8B030D-6E8A-4147-A177-3AD203B41FA5}">
                          <a16:colId xmlns:a16="http://schemas.microsoft.com/office/drawing/2014/main" val="2550436394"/>
                        </a:ext>
                      </a:extLst>
                    </a:gridCol>
                    <a:gridCol w="1090942">
                      <a:extLst>
                        <a:ext uri="{9D8B030D-6E8A-4147-A177-3AD203B41FA5}">
                          <a16:colId xmlns:a16="http://schemas.microsoft.com/office/drawing/2014/main" val="453737760"/>
                        </a:ext>
                      </a:extLst>
                    </a:gridCol>
                    <a:gridCol w="1090942">
                      <a:extLst>
                        <a:ext uri="{9D8B030D-6E8A-4147-A177-3AD203B41FA5}">
                          <a16:colId xmlns:a16="http://schemas.microsoft.com/office/drawing/2014/main" val="4085478271"/>
                        </a:ext>
                      </a:extLst>
                    </a:gridCol>
                    <a:gridCol w="1090942">
                      <a:extLst>
                        <a:ext uri="{9D8B030D-6E8A-4147-A177-3AD203B41FA5}">
                          <a16:colId xmlns:a16="http://schemas.microsoft.com/office/drawing/2014/main" val="3130519457"/>
                        </a:ext>
                      </a:extLst>
                    </a:gridCol>
                  </a:tblGrid>
                  <a:tr h="486226"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Adaptive/Non-Adaptive</a:t>
                          </a:r>
                        </a:p>
                      </a:txBody>
                      <a:tcPr marL="33793" marR="33793" marT="34290" marB="3429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Random/Det-</a:t>
                          </a:r>
                          <a:r>
                            <a:rPr lang="en-US" sz="1100" dirty="0" err="1"/>
                            <a:t>erministic</a:t>
                          </a:r>
                          <a:endParaRPr lang="en-US" sz="1100" dirty="0"/>
                        </a:p>
                      </a:txBody>
                      <a:tcPr marL="33793" marR="33793" marT="34290" marB="3429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Lower Bound</a:t>
                          </a:r>
                        </a:p>
                      </a:txBody>
                      <a:tcPr marL="33793" marR="33793" marT="34290" marB="3429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Upper Bound</a:t>
                          </a:r>
                        </a:p>
                      </a:txBody>
                      <a:tcPr marL="33793" marR="33793" marT="34290" marB="3429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1680808"/>
                      </a:ext>
                    </a:extLst>
                  </a:tr>
                  <a:tr h="407734">
                    <a:tc rowSpan="2">
                      <a:txBody>
                        <a:bodyPr/>
                        <a:lstStyle/>
                        <a:p>
                          <a:r>
                            <a:rPr lang="en-US" sz="1100" dirty="0"/>
                            <a:t>Non-Adaptive</a:t>
                          </a:r>
                        </a:p>
                      </a:txBody>
                      <a:tcPr marL="33793" marR="33793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Random</a:t>
                          </a:r>
                        </a:p>
                      </a:txBody>
                      <a:tcPr marL="33793" marR="33793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100" b="0" i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func>
                                  <m:func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marL="33793" marR="33793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func>
                                  <m:func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marL="33793" marR="33793" marT="34290" marB="34290"/>
                    </a:tc>
                    <a:extLst>
                      <a:ext uri="{0D108BD9-81ED-4DB2-BD59-A6C34878D82A}">
                        <a16:rowId xmlns:a16="http://schemas.microsoft.com/office/drawing/2014/main" val="1577846471"/>
                      </a:ext>
                    </a:extLst>
                  </a:tr>
                  <a:tr h="552256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Deterministic</a:t>
                          </a:r>
                        </a:p>
                      </a:txBody>
                      <a:tcPr marL="33793" marR="33793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100" b="0" i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  <m:d>
                                  <m:d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box>
                                      <m:boxPr>
                                        <m:ctrlPr>
                                          <a:rPr lang="en-US" sz="11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oxPr>
                                      <m:e>
                                        <m:argPr>
                                          <m:argSz m:val="-1"/>
                                        </m:argPr>
                                        <m:f>
                                          <m:fPr>
                                            <m:ctrlPr>
                                              <a:rPr lang="en-US" sz="11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en-US" sz="11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1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1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func>
                                              <m:funcPr>
                                                <m:ctrlPr>
                                                  <a:rPr lang="en-US" sz="11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1100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log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sz="11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</m:func>
                                          </m:num>
                                          <m:den>
                                            <m:func>
                                              <m:funcPr>
                                                <m:ctrlPr>
                                                  <a:rPr lang="en-US" sz="11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1100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log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sz="11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</m:func>
                                          </m:den>
                                        </m:f>
                                      </m:e>
                                    </m:box>
                                  </m:e>
                                </m:d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marL="33793" marR="33793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unc>
                                  <m:func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marL="33793" marR="33793" marT="34290" marB="34290"/>
                    </a:tc>
                    <a:extLst>
                      <a:ext uri="{0D108BD9-81ED-4DB2-BD59-A6C34878D82A}">
                        <a16:rowId xmlns:a16="http://schemas.microsoft.com/office/drawing/2014/main" val="32395259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7731B169-4167-4BF0-8FC6-1D3C494E389F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</p:nvPr>
            </p:nvGraphicFramePr>
            <p:xfrm>
              <a:off x="4532959" y="1848642"/>
              <a:ext cx="4363768" cy="1446216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090942">
                      <a:extLst>
                        <a:ext uri="{9D8B030D-6E8A-4147-A177-3AD203B41FA5}">
                          <a16:colId xmlns:a16="http://schemas.microsoft.com/office/drawing/2014/main" val="2550436394"/>
                        </a:ext>
                      </a:extLst>
                    </a:gridCol>
                    <a:gridCol w="1090942">
                      <a:extLst>
                        <a:ext uri="{9D8B030D-6E8A-4147-A177-3AD203B41FA5}">
                          <a16:colId xmlns:a16="http://schemas.microsoft.com/office/drawing/2014/main" val="453737760"/>
                        </a:ext>
                      </a:extLst>
                    </a:gridCol>
                    <a:gridCol w="1090942">
                      <a:extLst>
                        <a:ext uri="{9D8B030D-6E8A-4147-A177-3AD203B41FA5}">
                          <a16:colId xmlns:a16="http://schemas.microsoft.com/office/drawing/2014/main" val="4085478271"/>
                        </a:ext>
                      </a:extLst>
                    </a:gridCol>
                    <a:gridCol w="1090942">
                      <a:extLst>
                        <a:ext uri="{9D8B030D-6E8A-4147-A177-3AD203B41FA5}">
                          <a16:colId xmlns:a16="http://schemas.microsoft.com/office/drawing/2014/main" val="3130519457"/>
                        </a:ext>
                      </a:extLst>
                    </a:gridCol>
                  </a:tblGrid>
                  <a:tr h="486226"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Adaptive/Non-Adaptive</a:t>
                          </a:r>
                        </a:p>
                      </a:txBody>
                      <a:tcPr marL="33793" marR="33793" marT="34290" marB="3429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Random/Det-</a:t>
                          </a:r>
                          <a:r>
                            <a:rPr lang="en-US" sz="1100" dirty="0" err="1"/>
                            <a:t>erministic</a:t>
                          </a:r>
                          <a:endParaRPr lang="en-US" sz="1100" dirty="0"/>
                        </a:p>
                      </a:txBody>
                      <a:tcPr marL="33793" marR="33793" marT="34290" marB="3429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Lower Bound</a:t>
                          </a:r>
                        </a:p>
                      </a:txBody>
                      <a:tcPr marL="33793" marR="33793" marT="34290" marB="3429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Upper Bound</a:t>
                          </a:r>
                        </a:p>
                      </a:txBody>
                      <a:tcPr marL="33793" marR="33793" marT="34290" marB="3429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1680808"/>
                      </a:ext>
                    </a:extLst>
                  </a:tr>
                  <a:tr h="407734">
                    <a:tc rowSpan="2">
                      <a:txBody>
                        <a:bodyPr/>
                        <a:lstStyle/>
                        <a:p>
                          <a:r>
                            <a:rPr lang="en-US" sz="1100" dirty="0"/>
                            <a:t>Non-Adaptive</a:t>
                          </a:r>
                        </a:p>
                      </a:txBody>
                      <a:tcPr marL="33793" marR="33793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Random</a:t>
                          </a:r>
                        </a:p>
                      </a:txBody>
                      <a:tcPr marL="33793" marR="33793" marT="34290" marB="3429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3793" marR="33793" marT="34290" marB="34290">
                        <a:blipFill>
                          <a:blip r:embed="rId3"/>
                          <a:stretch>
                            <a:fillRect l="-201117" t="-123881" r="-101117" b="-138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3793" marR="33793" marT="34290" marB="34290">
                        <a:blipFill>
                          <a:blip r:embed="rId3"/>
                          <a:stretch>
                            <a:fillRect l="-301117" t="-123881" r="-1117" b="-138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7846471"/>
                      </a:ext>
                    </a:extLst>
                  </a:tr>
                  <a:tr h="552256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Deterministic</a:t>
                          </a:r>
                        </a:p>
                      </a:txBody>
                      <a:tcPr marL="33793" marR="33793" marT="34290" marB="3429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3793" marR="33793" marT="34290" marB="34290">
                        <a:blipFill>
                          <a:blip r:embed="rId3"/>
                          <a:stretch>
                            <a:fillRect l="-201117" t="-164835" r="-101117" b="-2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3793" marR="33793" marT="34290" marB="34290">
                        <a:blipFill>
                          <a:blip r:embed="rId3"/>
                          <a:stretch>
                            <a:fillRect l="-301117" t="-164835" r="-1117" b="-21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95259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EB116A-2003-4A89-A3F1-F4DA8D5B26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175" y="1268016"/>
            <a:ext cx="4415825" cy="3797398"/>
          </a:xfrm>
        </p:spPr>
        <p:txBody>
          <a:bodyPr>
            <a:normAutofit/>
          </a:bodyPr>
          <a:lstStyle/>
          <a:p>
            <a:r>
              <a:rPr lang="en-US" dirty="0"/>
              <a:t>In practice, tests are time consuming, therefore, non-adaptive algorithms are highly desired.</a:t>
            </a:r>
          </a:p>
          <a:p>
            <a:r>
              <a:rPr lang="en-US" dirty="0"/>
              <a:t>Lower bound for non-adaptive deterministic vs. non-adaptive random algorithm motivates the interest in non-adaptive random algorithms.</a:t>
            </a:r>
          </a:p>
          <a:p>
            <a:r>
              <a:rPr lang="en-US" dirty="0">
                <a:sym typeface="Wingdings" panose="05000000000000000000" pitchFamily="2" charset="2"/>
              </a:rPr>
              <a:t>In many studies, optimality in the number of tests is “chased” up to the leading constant. 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77FD0D-BEAD-425D-85E5-82289FC4C685}"/>
              </a:ext>
            </a:extLst>
          </p:cNvPr>
          <p:cNvSpPr/>
          <p:nvPr/>
        </p:nvSpPr>
        <p:spPr>
          <a:xfrm>
            <a:off x="5632955" y="2330700"/>
            <a:ext cx="3263771" cy="4006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737582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2D033-4011-046B-D18C-0B8B9808A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Pool Design Models: RID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3324E8-1B4F-CD16-4B91-0DF48D80D6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8650" y="1369219"/>
                <a:ext cx="4120280" cy="3263504"/>
              </a:xfrm>
            </p:spPr>
            <p:txBody>
              <a:bodyPr/>
              <a:lstStyle/>
              <a:p>
                <a:r>
                  <a:rPr lang="en-IL" dirty="0"/>
                  <a:t>RID: Random Incidence Design</a:t>
                </a:r>
              </a:p>
              <a:p>
                <a:r>
                  <a:rPr lang="en-IL" dirty="0"/>
                  <a:t>Create a random binary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L" dirty="0"/>
                  <a:t> matrix</a:t>
                </a:r>
              </a:p>
              <a:p>
                <a:r>
                  <a:rPr lang="en-IL" dirty="0"/>
                  <a:t>Each entry is cosen i.i.d to be 0 with predefined  probability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IL" dirty="0"/>
                  <a:t> (and 1 otherwise)</a:t>
                </a:r>
              </a:p>
              <a:p>
                <a:pPr marL="0" indent="0">
                  <a:buNone/>
                </a:pPr>
                <a:endParaRPr lang="en-I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3324E8-1B4F-CD16-4B91-0DF48D80D6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8650" y="1369219"/>
                <a:ext cx="4120280" cy="3263504"/>
              </a:xfrm>
              <a:blipFill>
                <a:blip r:embed="rId2"/>
                <a:stretch>
                  <a:fillRect r="-16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7E17BDF-F571-2B02-E36D-6B64603F3736}"/>
              </a:ext>
            </a:extLst>
          </p:cNvPr>
          <p:cNvGraphicFramePr>
            <a:graphicFrameLocks noGrp="1"/>
          </p:cNvGraphicFramePr>
          <p:nvPr/>
        </p:nvGraphicFramePr>
        <p:xfrm>
          <a:off x="5538138" y="1459521"/>
          <a:ext cx="2010494" cy="1227653"/>
        </p:xfrm>
        <a:graphic>
          <a:graphicData uri="http://schemas.openxmlformats.org/drawingml/2006/table">
            <a:tbl>
              <a:tblPr firstRow="1" bandRow="1"/>
              <a:tblGrid>
                <a:gridCol w="254454">
                  <a:extLst>
                    <a:ext uri="{9D8B030D-6E8A-4147-A177-3AD203B41FA5}">
                      <a16:colId xmlns:a16="http://schemas.microsoft.com/office/drawing/2014/main" val="3303535042"/>
                    </a:ext>
                  </a:extLst>
                </a:gridCol>
                <a:gridCol w="508907">
                  <a:extLst>
                    <a:ext uri="{9D8B030D-6E8A-4147-A177-3AD203B41FA5}">
                      <a16:colId xmlns:a16="http://schemas.microsoft.com/office/drawing/2014/main" val="503318574"/>
                    </a:ext>
                  </a:extLst>
                </a:gridCol>
                <a:gridCol w="254454">
                  <a:extLst>
                    <a:ext uri="{9D8B030D-6E8A-4147-A177-3AD203B41FA5}">
                      <a16:colId xmlns:a16="http://schemas.microsoft.com/office/drawing/2014/main" val="1680280453"/>
                    </a:ext>
                  </a:extLst>
                </a:gridCol>
                <a:gridCol w="763362">
                  <a:extLst>
                    <a:ext uri="{9D8B030D-6E8A-4147-A177-3AD203B41FA5}">
                      <a16:colId xmlns:a16="http://schemas.microsoft.com/office/drawing/2014/main" val="2636797413"/>
                    </a:ext>
                  </a:extLst>
                </a:gridCol>
                <a:gridCol w="229317">
                  <a:extLst>
                    <a:ext uri="{9D8B030D-6E8A-4147-A177-3AD203B41FA5}">
                      <a16:colId xmlns:a16="http://schemas.microsoft.com/office/drawing/2014/main" val="4060230867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7007498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59749550"/>
                  </a:ext>
                </a:extLst>
              </a:tr>
              <a:tr h="518993">
                <a:tc gridSpan="5">
                  <a:txBody>
                    <a:bodyPr/>
                    <a:lstStyle/>
                    <a:p>
                      <a:r>
                        <a:rPr lang="en-US" sz="1100" dirty="0"/>
                        <a:t>.</a:t>
                      </a:r>
                    </a:p>
                    <a:p>
                      <a:r>
                        <a:rPr lang="en-US" sz="1100" dirty="0"/>
                        <a:t>.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00997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681894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AFC4EE2-ABFB-BA64-AFD5-24CE5BAB7119}"/>
              </a:ext>
            </a:extLst>
          </p:cNvPr>
          <p:cNvSpPr txBox="1"/>
          <p:nvPr/>
        </p:nvSpPr>
        <p:spPr>
          <a:xfrm>
            <a:off x="5459062" y="1180118"/>
            <a:ext cx="4171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RID</a:t>
            </a:r>
          </a:p>
        </p:txBody>
      </p:sp>
      <p:cxnSp>
        <p:nvCxnSpPr>
          <p:cNvPr id="7" name="Connector: Curved 8">
            <a:extLst>
              <a:ext uri="{FF2B5EF4-FFF2-40B4-BE49-F238E27FC236}">
                <a16:creationId xmlns:a16="http://schemas.microsoft.com/office/drawing/2014/main" id="{0B7281F5-5383-855E-2651-C030F25B3C7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20377" y="2271384"/>
            <a:ext cx="1127250" cy="331923"/>
          </a:xfrm>
          <a:prstGeom prst="curvedConnector3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5227D4-860F-18F8-DE11-6502BFD26F8D}"/>
                  </a:ext>
                </a:extLst>
              </p:cNvPr>
              <p:cNvSpPr txBox="1"/>
              <p:nvPr/>
            </p:nvSpPr>
            <p:spPr>
              <a:xfrm>
                <a:off x="5538138" y="2992978"/>
                <a:ext cx="2094977" cy="41549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1"/>
                    </a:solidFill>
                  </a:rPr>
                  <a:t>0, With probability </a:t>
                </a:r>
                <a14:m>
                  <m:oMath xmlns:m="http://schemas.openxmlformats.org/officeDocument/2006/math">
                    <m:r>
                      <a:rPr lang="en-US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1050" dirty="0">
                  <a:solidFill>
                    <a:schemeClr val="bg1"/>
                  </a:solidFill>
                </a:endParaRPr>
              </a:p>
              <a:p>
                <a:r>
                  <a:rPr lang="en-US" sz="1050" dirty="0">
                    <a:solidFill>
                      <a:schemeClr val="bg1"/>
                    </a:solidFill>
                  </a:rPr>
                  <a:t>1, With probability </a:t>
                </a:r>
                <a14:m>
                  <m:oMath xmlns:m="http://schemas.openxmlformats.org/officeDocument/2006/math">
                    <m:r>
                      <a:rPr lang="en-US" sz="105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105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5227D4-860F-18F8-DE11-6502BFD26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138" y="2992978"/>
                <a:ext cx="2094977" cy="415498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8893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ABEA4-74D4-28F9-5E88-59478174B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Pool Design Models: RrSD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ABF1F4-AB21-B13A-17DE-CA5DCC752BC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8650" y="1369219"/>
                <a:ext cx="4524245" cy="3263504"/>
              </a:xfrm>
            </p:spPr>
            <p:txBody>
              <a:bodyPr/>
              <a:lstStyle/>
              <a:p>
                <a:r>
                  <a:rPr lang="en-US" dirty="0"/>
                  <a:t>R</a:t>
                </a:r>
                <a:r>
                  <a:rPr lang="en-IL" dirty="0"/>
                  <a:t>rSD: Random r-Size </a:t>
                </a:r>
              </a:p>
              <a:p>
                <a:r>
                  <a:rPr lang="en-IL" dirty="0"/>
                  <a:t>Create a random binary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L" dirty="0"/>
                  <a:t> matrix according to:</a:t>
                </a:r>
              </a:p>
              <a:p>
                <a:pPr lvl="1"/>
                <a:r>
                  <a:rPr lang="en-IL" dirty="0"/>
                  <a:t>Each row is of weight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IL" dirty="0"/>
              </a:p>
              <a:p>
                <a:pPr lvl="1"/>
                <a:r>
                  <a:rPr lang="en-IL" dirty="0"/>
                  <a:t>Each row is chosen uniformly randomly over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of weight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IL" dirty="0"/>
              </a:p>
              <a:p>
                <a:endParaRPr lang="en-IL" dirty="0"/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ABF1F4-AB21-B13A-17DE-CA5DCC752B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8650" y="1369219"/>
                <a:ext cx="4524245" cy="326350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9D476D3-4860-F68E-DEEB-B8343FDA98EE}"/>
              </a:ext>
            </a:extLst>
          </p:cNvPr>
          <p:cNvSpPr txBox="1"/>
          <p:nvPr/>
        </p:nvSpPr>
        <p:spPr>
          <a:xfrm>
            <a:off x="5754602" y="1268016"/>
            <a:ext cx="5148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RrSD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14356B-55DD-E1D8-D2F5-80985A54C263}"/>
                  </a:ext>
                </a:extLst>
              </p:cNvPr>
              <p:cNvSpPr txBox="1"/>
              <p:nvPr/>
            </p:nvSpPr>
            <p:spPr>
              <a:xfrm>
                <a:off x="5694220" y="3112646"/>
                <a:ext cx="2442297" cy="577081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1"/>
                    </a:solidFill>
                  </a:rPr>
                  <a:t>Each row of weight </a:t>
                </a:r>
                <a14:m>
                  <m:oMath xmlns:m="http://schemas.openxmlformats.org/officeDocument/2006/math">
                    <m:r>
                      <a:rPr lang="en-US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05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05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sz="1050" dirty="0">
                    <a:solidFill>
                      <a:schemeClr val="bg1"/>
                    </a:solidFill>
                  </a:rPr>
                  <a:t>hosen uniformly independently over all </a:t>
                </a:r>
                <a14:m>
                  <m:oMath xmlns:m="http://schemas.openxmlformats.org/officeDocument/2006/math">
                    <m:r>
                      <a:rPr lang="en-US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0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050" dirty="0">
                    <a:solidFill>
                      <a:schemeClr val="bg1"/>
                    </a:solidFill>
                  </a:rPr>
                  <a:t> of weight </a:t>
                </a:r>
                <a14:m>
                  <m:oMath xmlns:m="http://schemas.openxmlformats.org/officeDocument/2006/math">
                    <m:r>
                      <a:rPr lang="en-US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05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14356B-55DD-E1D8-D2F5-80985A54C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4220" y="3112646"/>
                <a:ext cx="2442297" cy="577081"/>
              </a:xfrm>
              <a:prstGeom prst="rect">
                <a:avLst/>
              </a:prstGeom>
              <a:blipFill>
                <a:blip r:embed="rId3"/>
                <a:stretch>
                  <a:fillRect b="-5208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4F6C5C5F-567A-D01E-78A0-5CB757B4159D}"/>
              </a:ext>
            </a:extLst>
          </p:cNvPr>
          <p:cNvGraphicFramePr>
            <a:graphicFrameLocks noGrp="1"/>
          </p:cNvGraphicFramePr>
          <p:nvPr/>
        </p:nvGraphicFramePr>
        <p:xfrm>
          <a:off x="5810876" y="1506878"/>
          <a:ext cx="2010494" cy="1298656"/>
        </p:xfrm>
        <a:graphic>
          <a:graphicData uri="http://schemas.openxmlformats.org/drawingml/2006/table">
            <a:tbl>
              <a:tblPr firstRow="1" bandRow="1"/>
              <a:tblGrid>
                <a:gridCol w="2010494">
                  <a:extLst>
                    <a:ext uri="{9D8B030D-6E8A-4147-A177-3AD203B41FA5}">
                      <a16:colId xmlns:a16="http://schemas.microsoft.com/office/drawing/2014/main" val="360498226"/>
                    </a:ext>
                  </a:extLst>
                </a:gridCol>
              </a:tblGrid>
              <a:tr h="27218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95793121"/>
                  </a:ext>
                </a:extLst>
              </a:tr>
              <a:tr h="27218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783780"/>
                  </a:ext>
                </a:extLst>
              </a:tr>
              <a:tr h="482107">
                <a:tc>
                  <a:txBody>
                    <a:bodyPr/>
                    <a:lstStyle/>
                    <a:p>
                      <a:r>
                        <a:rPr lang="en-US" sz="1100" dirty="0"/>
                        <a:t>.</a:t>
                      </a:r>
                    </a:p>
                    <a:p>
                      <a:r>
                        <a:rPr lang="en-US" sz="1100" dirty="0"/>
                        <a:t>.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69233950"/>
                  </a:ext>
                </a:extLst>
              </a:tr>
              <a:tr h="27218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1067576"/>
                  </a:ext>
                </a:extLst>
              </a:tr>
            </a:tbl>
          </a:graphicData>
        </a:graphic>
      </p:graphicFrame>
      <p:cxnSp>
        <p:nvCxnSpPr>
          <p:cNvPr id="8" name="Connector: Curved 12">
            <a:extLst>
              <a:ext uri="{FF2B5EF4-FFF2-40B4-BE49-F238E27FC236}">
                <a16:creationId xmlns:a16="http://schemas.microsoft.com/office/drawing/2014/main" id="{1233408D-9225-6C1C-2FCC-855864D9B73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27500" y="2405604"/>
            <a:ext cx="1174619" cy="201119"/>
          </a:xfrm>
          <a:prstGeom prst="curvedConnector3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9801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ABEA4-74D4-28F9-5E88-59478174B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Pool Design Models: </a:t>
            </a:r>
            <a:r>
              <a:rPr lang="en-US" dirty="0" err="1"/>
              <a:t>RsSD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ABF1F4-AB21-B13A-17DE-CA5DCC752BC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8650" y="1369219"/>
                <a:ext cx="4524245" cy="3263504"/>
              </a:xfrm>
            </p:spPr>
            <p:txBody>
              <a:bodyPr/>
              <a:lstStyle/>
              <a:p>
                <a:r>
                  <a:rPr lang="en-US" dirty="0"/>
                  <a:t>R</a:t>
                </a:r>
                <a:r>
                  <a:rPr lang="en-IL" dirty="0"/>
                  <a:t>sSD: Random s-Set Design</a:t>
                </a:r>
              </a:p>
              <a:p>
                <a:r>
                  <a:rPr lang="en-IL" dirty="0"/>
                  <a:t>Create a random binary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L" dirty="0"/>
                  <a:t> matrix according to:</a:t>
                </a:r>
              </a:p>
              <a:p>
                <a:pPr lvl="1"/>
                <a:r>
                  <a:rPr lang="en-US" dirty="0"/>
                  <a:t>Each column of weight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lvl="1"/>
                <a:r>
                  <a:rPr lang="en-IL" dirty="0"/>
                  <a:t>Each row is </a:t>
                </a:r>
                <a:r>
                  <a:rPr lang="en-US" dirty="0"/>
                  <a:t>chosen uniformly independently over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of weight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IL" dirty="0"/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ABF1F4-AB21-B13A-17DE-CA5DCC752B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8650" y="1369219"/>
                <a:ext cx="4524245" cy="326350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9">
            <a:extLst>
              <a:ext uri="{FF2B5EF4-FFF2-40B4-BE49-F238E27FC236}">
                <a16:creationId xmlns:a16="http://schemas.microsoft.com/office/drawing/2014/main" id="{303A6715-E85C-F2F8-BEBB-7B183E9F906C}"/>
              </a:ext>
            </a:extLst>
          </p:cNvPr>
          <p:cNvGraphicFramePr>
            <a:graphicFrameLocks noGrp="1"/>
          </p:cNvGraphicFramePr>
          <p:nvPr/>
        </p:nvGraphicFramePr>
        <p:xfrm>
          <a:off x="5766780" y="1376836"/>
          <a:ext cx="2145785" cy="1305067"/>
        </p:xfrm>
        <a:graphic>
          <a:graphicData uri="http://schemas.openxmlformats.org/drawingml/2006/table">
            <a:tbl>
              <a:tblPr firstRow="1" bandRow="1"/>
              <a:tblGrid>
                <a:gridCol w="306541">
                  <a:extLst>
                    <a:ext uri="{9D8B030D-6E8A-4147-A177-3AD203B41FA5}">
                      <a16:colId xmlns:a16="http://schemas.microsoft.com/office/drawing/2014/main" val="3658122179"/>
                    </a:ext>
                  </a:extLst>
                </a:gridCol>
                <a:gridCol w="613081">
                  <a:extLst>
                    <a:ext uri="{9D8B030D-6E8A-4147-A177-3AD203B41FA5}">
                      <a16:colId xmlns:a16="http://schemas.microsoft.com/office/drawing/2014/main" val="3453774734"/>
                    </a:ext>
                  </a:extLst>
                </a:gridCol>
                <a:gridCol w="306541">
                  <a:extLst>
                    <a:ext uri="{9D8B030D-6E8A-4147-A177-3AD203B41FA5}">
                      <a16:colId xmlns:a16="http://schemas.microsoft.com/office/drawing/2014/main" val="4153525146"/>
                    </a:ext>
                  </a:extLst>
                </a:gridCol>
                <a:gridCol w="613081">
                  <a:extLst>
                    <a:ext uri="{9D8B030D-6E8A-4147-A177-3AD203B41FA5}">
                      <a16:colId xmlns:a16="http://schemas.microsoft.com/office/drawing/2014/main" val="3102987504"/>
                    </a:ext>
                  </a:extLst>
                </a:gridCol>
                <a:gridCol w="306541">
                  <a:extLst>
                    <a:ext uri="{9D8B030D-6E8A-4147-A177-3AD203B41FA5}">
                      <a16:colId xmlns:a16="http://schemas.microsoft.com/office/drawing/2014/main" val="1112860866"/>
                    </a:ext>
                  </a:extLst>
                </a:gridCol>
              </a:tblGrid>
              <a:tr h="1305067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709896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C3D85BD-5301-893C-6C30-F522D1AF2124}"/>
                  </a:ext>
                </a:extLst>
              </p:cNvPr>
              <p:cNvSpPr txBox="1"/>
              <p:nvPr/>
            </p:nvSpPr>
            <p:spPr>
              <a:xfrm>
                <a:off x="5472595" y="3217376"/>
                <a:ext cx="2734151" cy="577081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Each column of weight 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050" dirty="0"/>
              </a:p>
              <a:p>
                <a:r>
                  <a:rPr lang="en-US" sz="1050" dirty="0"/>
                  <a:t>Chosen uniformly independently </a:t>
                </a:r>
              </a:p>
              <a:p>
                <a:r>
                  <a:rPr lang="en-US" sz="1050" dirty="0"/>
                  <a:t>Over all 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05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0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50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050" dirty="0"/>
                  <a:t> of weight 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05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C3D85BD-5301-893C-6C30-F522D1AF2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595" y="3217376"/>
                <a:ext cx="2734151" cy="577081"/>
              </a:xfrm>
              <a:prstGeom prst="rect">
                <a:avLst/>
              </a:prstGeom>
              <a:blipFill>
                <a:blip r:embed="rId3"/>
                <a:stretch>
                  <a:fillRect b="-4082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Curved 12">
            <a:extLst>
              <a:ext uri="{FF2B5EF4-FFF2-40B4-BE49-F238E27FC236}">
                <a16:creationId xmlns:a16="http://schemas.microsoft.com/office/drawing/2014/main" id="{809120F6-C07C-214F-F575-4E9F82B684C6}"/>
              </a:ext>
            </a:extLst>
          </p:cNvPr>
          <p:cNvCxnSpPr>
            <a:cxnSpLocks/>
          </p:cNvCxnSpPr>
          <p:nvPr/>
        </p:nvCxnSpPr>
        <p:spPr>
          <a:xfrm rot="5400000">
            <a:off x="6167329" y="2503736"/>
            <a:ext cx="1296275" cy="131005"/>
          </a:xfrm>
          <a:prstGeom prst="curvedConnector3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45717A5-3631-A472-8CE9-6A8AAEEDC86E}"/>
              </a:ext>
            </a:extLst>
          </p:cNvPr>
          <p:cNvSpPr txBox="1"/>
          <p:nvPr/>
        </p:nvSpPr>
        <p:spPr>
          <a:xfrm>
            <a:off x="5761787" y="1155261"/>
            <a:ext cx="5373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RsSD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777851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A5071-0AE4-E44B-C620-63365DB6C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60" y="182203"/>
            <a:ext cx="7886700" cy="994172"/>
          </a:xfrm>
        </p:spPr>
        <p:txBody>
          <a:bodyPr/>
          <a:lstStyle/>
          <a:p>
            <a:r>
              <a:rPr lang="en-US" dirty="0"/>
              <a:t>Motivation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3DB44807-F1E2-9898-23DA-5A46D8C9EA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5935" y="1109954"/>
                <a:ext cx="7886700" cy="3263504"/>
              </a:xfrm>
            </p:spPr>
            <p:txBody>
              <a:bodyPr/>
              <a:lstStyle/>
              <a:p>
                <a:pPr marL="457200" marR="0" lvl="0" indent="-34290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Char char="●"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Suppose that we have the following machine (CNN) </a:t>
                </a:r>
              </a:p>
              <a:p>
                <a:pPr marL="457200" marR="0" lvl="0" indent="-34290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Char char="●"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Image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→</m:t>
                    </m:r>
                  </m:oMath>
                </a14:m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 CNN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→ </m:t>
                    </m:r>
                  </m:oMath>
                </a14:m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Classification Result</a:t>
                </a:r>
              </a:p>
            </p:txBody>
          </p:sp>
        </mc:Choice>
        <mc:Fallback xmlns="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3DB44807-F1E2-9898-23DA-5A46D8C9EA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5935" y="1109954"/>
                <a:ext cx="7886700" cy="3263504"/>
              </a:xfrm>
              <a:blipFill>
                <a:blip r:embed="rId2"/>
                <a:stretch>
                  <a:fillRect t="-7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C900BEB-2A58-66CA-6D84-4AB7EA902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210" y="2493276"/>
            <a:ext cx="3091580" cy="154027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486672-36DB-A7E9-0D64-FDA41A280A5A}"/>
              </a:ext>
            </a:extLst>
          </p:cNvPr>
          <p:cNvCxnSpPr/>
          <p:nvPr/>
        </p:nvCxnSpPr>
        <p:spPr>
          <a:xfrm>
            <a:off x="6374950" y="3300906"/>
            <a:ext cx="75626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E7CA917-ACD4-FF71-8578-DB162EAD7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97" y="2839527"/>
            <a:ext cx="1531118" cy="9284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53BC6BA-DACE-1B78-C80C-89B30A30CE03}"/>
              </a:ext>
            </a:extLst>
          </p:cNvPr>
          <p:cNvSpPr txBox="1"/>
          <p:nvPr/>
        </p:nvSpPr>
        <p:spPr>
          <a:xfrm>
            <a:off x="7268135" y="3165274"/>
            <a:ext cx="1359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Firearm? (YES/NO)</a:t>
            </a:r>
            <a:endParaRPr lang="en-IL" sz="10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8A82DE-7750-7B1F-7ABE-5DAC4CACAAC5}"/>
              </a:ext>
            </a:extLst>
          </p:cNvPr>
          <p:cNvSpPr/>
          <p:nvPr/>
        </p:nvSpPr>
        <p:spPr>
          <a:xfrm>
            <a:off x="3026210" y="2493277"/>
            <a:ext cx="3091580" cy="15402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CNN</a:t>
            </a:r>
          </a:p>
          <a:p>
            <a:pPr algn="ctr"/>
            <a:r>
              <a:rPr lang="en-US" sz="1050" dirty="0"/>
              <a:t>Convolutional Neural Network </a:t>
            </a:r>
            <a:endParaRPr lang="en-IL" sz="105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4AE6FD-5E6C-1C15-0F84-403A2125D07B}"/>
              </a:ext>
            </a:extLst>
          </p:cNvPr>
          <p:cNvCxnSpPr/>
          <p:nvPr/>
        </p:nvCxnSpPr>
        <p:spPr>
          <a:xfrm>
            <a:off x="2113027" y="3301017"/>
            <a:ext cx="75626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8E77EBF-6504-F9FF-59C5-E0B3E2B3061C}"/>
              </a:ext>
            </a:extLst>
          </p:cNvPr>
          <p:cNvSpPr/>
          <p:nvPr/>
        </p:nvSpPr>
        <p:spPr>
          <a:xfrm>
            <a:off x="455296" y="2839527"/>
            <a:ext cx="1531118" cy="9284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Image</a:t>
            </a:r>
            <a:endParaRPr lang="en-IL" sz="1050" dirty="0"/>
          </a:p>
        </p:txBody>
      </p:sp>
    </p:spTree>
    <p:extLst>
      <p:ext uri="{BB962C8B-B14F-4D97-AF65-F5344CB8AC3E}">
        <p14:creationId xmlns:p14="http://schemas.microsoft.com/office/powerpoint/2010/main" val="131228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7" grpId="0" animBg="1"/>
      <p:bldP spid="17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ABEA4-74D4-28F9-5E88-59478174B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Pool Design Models: </a:t>
            </a:r>
            <a:r>
              <a:rPr lang="en-US" dirty="0" err="1"/>
              <a:t>UTDq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ABF1F4-AB21-B13A-17DE-CA5DCC752BC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44099" y="1211822"/>
                <a:ext cx="7568070" cy="232372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UTDq </a:t>
                </a:r>
                <a:r>
                  <a:rPr lang="en-IL" dirty="0"/>
                  <a:t>: Uniform Transversal Design (with parameter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IL" dirty="0"/>
                  <a:t>)</a:t>
                </a:r>
              </a:p>
              <a:p>
                <a:r>
                  <a:rPr lang="en-IL" dirty="0"/>
                  <a:t>Create a random binary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L" dirty="0"/>
                  <a:t> matrix  according to:</a:t>
                </a:r>
              </a:p>
              <a:p>
                <a:pPr lvl="1"/>
                <a:r>
                  <a:rPr lang="en-IL" dirty="0"/>
                  <a:t>Create a random q-ary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L" dirty="0"/>
                  <a:t> matrix where each entry is chosen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={1,…,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IL" dirty="0"/>
              </a:p>
              <a:p>
                <a:pPr lvl="1"/>
                <a:r>
                  <a:rPr lang="en-IL" dirty="0"/>
                  <a:t>Expand each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IL" dirty="0"/>
                  <a:t>-ary row to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L" dirty="0"/>
                  <a:t>binary rows, one 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IL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ABF1F4-AB21-B13A-17DE-CA5DCC752B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44099" y="1211822"/>
                <a:ext cx="7568070" cy="232372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3DC309D-64D8-8330-5176-EC2A328AC5EB}"/>
              </a:ext>
            </a:extLst>
          </p:cNvPr>
          <p:cNvGraphicFramePr>
            <a:graphicFrameLocks noGrp="1"/>
          </p:cNvGraphicFramePr>
          <p:nvPr/>
        </p:nvGraphicFramePr>
        <p:xfrm>
          <a:off x="346740" y="3535544"/>
          <a:ext cx="1844233" cy="1397404"/>
        </p:xfrm>
        <a:graphic>
          <a:graphicData uri="http://schemas.openxmlformats.org/drawingml/2006/table">
            <a:tbl>
              <a:tblPr firstRow="1" bandRow="1"/>
              <a:tblGrid>
                <a:gridCol w="233411">
                  <a:extLst>
                    <a:ext uri="{9D8B030D-6E8A-4147-A177-3AD203B41FA5}">
                      <a16:colId xmlns:a16="http://schemas.microsoft.com/office/drawing/2014/main" val="3303535042"/>
                    </a:ext>
                  </a:extLst>
                </a:gridCol>
                <a:gridCol w="466823">
                  <a:extLst>
                    <a:ext uri="{9D8B030D-6E8A-4147-A177-3AD203B41FA5}">
                      <a16:colId xmlns:a16="http://schemas.microsoft.com/office/drawing/2014/main" val="503318574"/>
                    </a:ext>
                  </a:extLst>
                </a:gridCol>
                <a:gridCol w="233411">
                  <a:extLst>
                    <a:ext uri="{9D8B030D-6E8A-4147-A177-3AD203B41FA5}">
                      <a16:colId xmlns:a16="http://schemas.microsoft.com/office/drawing/2014/main" val="1680280453"/>
                    </a:ext>
                  </a:extLst>
                </a:gridCol>
                <a:gridCol w="700235">
                  <a:extLst>
                    <a:ext uri="{9D8B030D-6E8A-4147-A177-3AD203B41FA5}">
                      <a16:colId xmlns:a16="http://schemas.microsoft.com/office/drawing/2014/main" val="2636797413"/>
                    </a:ext>
                  </a:extLst>
                </a:gridCol>
                <a:gridCol w="210353">
                  <a:extLst>
                    <a:ext uri="{9D8B030D-6E8A-4147-A177-3AD203B41FA5}">
                      <a16:colId xmlns:a16="http://schemas.microsoft.com/office/drawing/2014/main" val="4060230867"/>
                    </a:ext>
                  </a:extLst>
                </a:gridCol>
              </a:tblGrid>
              <a:tr h="295117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70074987"/>
                  </a:ext>
                </a:extLst>
              </a:tr>
              <a:tr h="295117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59749550"/>
                  </a:ext>
                </a:extLst>
              </a:tr>
              <a:tr h="516455">
                <a:tc gridSpan="5">
                  <a:txBody>
                    <a:bodyPr/>
                    <a:lstStyle/>
                    <a:p>
                      <a:r>
                        <a:rPr lang="en-US" sz="1100" dirty="0"/>
                        <a:t>.</a:t>
                      </a:r>
                    </a:p>
                    <a:p>
                      <a:r>
                        <a:rPr lang="en-US" sz="1100" dirty="0"/>
                        <a:t>.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009977"/>
                  </a:ext>
                </a:extLst>
              </a:tr>
              <a:tr h="290715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6818948"/>
                  </a:ext>
                </a:extLst>
              </a:tr>
            </a:tbl>
          </a:graphicData>
        </a:graphic>
      </p:graphicFrame>
      <p:cxnSp>
        <p:nvCxnSpPr>
          <p:cNvPr id="5" name="Connector: Curved 3">
            <a:extLst>
              <a:ext uri="{FF2B5EF4-FFF2-40B4-BE49-F238E27FC236}">
                <a16:creationId xmlns:a16="http://schemas.microsoft.com/office/drawing/2014/main" id="{A0FB4934-5ACE-3E36-B10F-F87EA0C8BF4F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1177280" y="3715746"/>
            <a:ext cx="1289172" cy="321026"/>
          </a:xfrm>
          <a:prstGeom prst="curvedConnector3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69885F-7519-F900-628F-29FD0C82783E}"/>
                  </a:ext>
                </a:extLst>
              </p:cNvPr>
              <p:cNvSpPr txBox="1"/>
              <p:nvPr/>
            </p:nvSpPr>
            <p:spPr>
              <a:xfrm>
                <a:off x="2466452" y="3507997"/>
                <a:ext cx="2021804" cy="41549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105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={1,…, </m:t>
                    </m:r>
                    <m:r>
                      <a:rPr lang="en-US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1050" dirty="0">
                    <a:solidFill>
                      <a:schemeClr val="bg1"/>
                    </a:solidFill>
                  </a:rPr>
                  <a:t>, With probability </a:t>
                </a:r>
                <a14:m>
                  <m:oMath xmlns:m="http://schemas.openxmlformats.org/officeDocument/2006/math">
                    <m:r>
                      <a:rPr lang="en-US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105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69885F-7519-F900-628F-29FD0C827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452" y="3507997"/>
                <a:ext cx="2021804" cy="415498"/>
              </a:xfrm>
              <a:prstGeom prst="rect">
                <a:avLst/>
              </a:prstGeom>
              <a:blipFill>
                <a:blip r:embed="rId3"/>
                <a:stretch>
                  <a:fillRect b="-5634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2B37D4D-8134-FFEA-BE69-180E4432D36E}"/>
              </a:ext>
            </a:extLst>
          </p:cNvPr>
          <p:cNvSpPr txBox="1"/>
          <p:nvPr/>
        </p:nvSpPr>
        <p:spPr>
          <a:xfrm>
            <a:off x="180479" y="3258545"/>
            <a:ext cx="5373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UTDq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41">
                <a:extLst>
                  <a:ext uri="{FF2B5EF4-FFF2-40B4-BE49-F238E27FC236}">
                    <a16:creationId xmlns:a16="http://schemas.microsoft.com/office/drawing/2014/main" id="{435102DE-CC66-1037-6B0C-7A365C6AF32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66452" y="4128501"/>
              <a:ext cx="2418374" cy="251253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345482">
                      <a:extLst>
                        <a:ext uri="{9D8B030D-6E8A-4147-A177-3AD203B41FA5}">
                          <a16:colId xmlns:a16="http://schemas.microsoft.com/office/drawing/2014/main" val="4160841173"/>
                        </a:ext>
                      </a:extLst>
                    </a:gridCol>
                    <a:gridCol w="345482">
                      <a:extLst>
                        <a:ext uri="{9D8B030D-6E8A-4147-A177-3AD203B41FA5}">
                          <a16:colId xmlns:a16="http://schemas.microsoft.com/office/drawing/2014/main" val="1317869636"/>
                        </a:ext>
                      </a:extLst>
                    </a:gridCol>
                    <a:gridCol w="345482">
                      <a:extLst>
                        <a:ext uri="{9D8B030D-6E8A-4147-A177-3AD203B41FA5}">
                          <a16:colId xmlns:a16="http://schemas.microsoft.com/office/drawing/2014/main" val="2958552062"/>
                        </a:ext>
                      </a:extLst>
                    </a:gridCol>
                    <a:gridCol w="345482">
                      <a:extLst>
                        <a:ext uri="{9D8B030D-6E8A-4147-A177-3AD203B41FA5}">
                          <a16:colId xmlns:a16="http://schemas.microsoft.com/office/drawing/2014/main" val="2239956834"/>
                        </a:ext>
                      </a:extLst>
                    </a:gridCol>
                    <a:gridCol w="345482">
                      <a:extLst>
                        <a:ext uri="{9D8B030D-6E8A-4147-A177-3AD203B41FA5}">
                          <a16:colId xmlns:a16="http://schemas.microsoft.com/office/drawing/2014/main" val="4075787177"/>
                        </a:ext>
                      </a:extLst>
                    </a:gridCol>
                    <a:gridCol w="345482">
                      <a:extLst>
                        <a:ext uri="{9D8B030D-6E8A-4147-A177-3AD203B41FA5}">
                          <a16:colId xmlns:a16="http://schemas.microsoft.com/office/drawing/2014/main" val="2120520898"/>
                        </a:ext>
                      </a:extLst>
                    </a:gridCol>
                    <a:gridCol w="345482">
                      <a:extLst>
                        <a:ext uri="{9D8B030D-6E8A-4147-A177-3AD203B41FA5}">
                          <a16:colId xmlns:a16="http://schemas.microsoft.com/office/drawing/2014/main" val="1050745849"/>
                        </a:ext>
                      </a:extLst>
                    </a:gridCol>
                  </a:tblGrid>
                  <a:tr h="251253"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4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q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q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0911188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41">
                <a:extLst>
                  <a:ext uri="{FF2B5EF4-FFF2-40B4-BE49-F238E27FC236}">
                    <a16:creationId xmlns:a16="http://schemas.microsoft.com/office/drawing/2014/main" id="{435102DE-CC66-1037-6B0C-7A365C6AF32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466452" y="4128501"/>
              <a:ext cx="2418374" cy="251253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345482">
                      <a:extLst>
                        <a:ext uri="{9D8B030D-6E8A-4147-A177-3AD203B41FA5}">
                          <a16:colId xmlns:a16="http://schemas.microsoft.com/office/drawing/2014/main" val="4160841173"/>
                        </a:ext>
                      </a:extLst>
                    </a:gridCol>
                    <a:gridCol w="345482">
                      <a:extLst>
                        <a:ext uri="{9D8B030D-6E8A-4147-A177-3AD203B41FA5}">
                          <a16:colId xmlns:a16="http://schemas.microsoft.com/office/drawing/2014/main" val="1317869636"/>
                        </a:ext>
                      </a:extLst>
                    </a:gridCol>
                    <a:gridCol w="345482">
                      <a:extLst>
                        <a:ext uri="{9D8B030D-6E8A-4147-A177-3AD203B41FA5}">
                          <a16:colId xmlns:a16="http://schemas.microsoft.com/office/drawing/2014/main" val="2958552062"/>
                        </a:ext>
                      </a:extLst>
                    </a:gridCol>
                    <a:gridCol w="345482">
                      <a:extLst>
                        <a:ext uri="{9D8B030D-6E8A-4147-A177-3AD203B41FA5}">
                          <a16:colId xmlns:a16="http://schemas.microsoft.com/office/drawing/2014/main" val="2239956834"/>
                        </a:ext>
                      </a:extLst>
                    </a:gridCol>
                    <a:gridCol w="345482">
                      <a:extLst>
                        <a:ext uri="{9D8B030D-6E8A-4147-A177-3AD203B41FA5}">
                          <a16:colId xmlns:a16="http://schemas.microsoft.com/office/drawing/2014/main" val="4075787177"/>
                        </a:ext>
                      </a:extLst>
                    </a:gridCol>
                    <a:gridCol w="345482">
                      <a:extLst>
                        <a:ext uri="{9D8B030D-6E8A-4147-A177-3AD203B41FA5}">
                          <a16:colId xmlns:a16="http://schemas.microsoft.com/office/drawing/2014/main" val="2120520898"/>
                        </a:ext>
                      </a:extLst>
                    </a:gridCol>
                    <a:gridCol w="345482">
                      <a:extLst>
                        <a:ext uri="{9D8B030D-6E8A-4147-A177-3AD203B41FA5}">
                          <a16:colId xmlns:a16="http://schemas.microsoft.com/office/drawing/2014/main" val="1050745849"/>
                        </a:ext>
                      </a:extLst>
                    </a:gridCol>
                  </a:tblGrid>
                  <a:tr h="251253"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101754" t="-7143" r="-501754" b="-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4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q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500000" t="-7143" r="-103509" b="-119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q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09111882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43">
                <a:extLst>
                  <a:ext uri="{FF2B5EF4-FFF2-40B4-BE49-F238E27FC236}">
                    <a16:creationId xmlns:a16="http://schemas.microsoft.com/office/drawing/2014/main" id="{CD1BEEA3-457E-4C61-CD30-AE9509D0168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798348" y="3380468"/>
              <a:ext cx="2471360" cy="1493973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308920">
                      <a:extLst>
                        <a:ext uri="{9D8B030D-6E8A-4147-A177-3AD203B41FA5}">
                          <a16:colId xmlns:a16="http://schemas.microsoft.com/office/drawing/2014/main" val="2285035767"/>
                        </a:ext>
                      </a:extLst>
                    </a:gridCol>
                    <a:gridCol w="308920">
                      <a:extLst>
                        <a:ext uri="{9D8B030D-6E8A-4147-A177-3AD203B41FA5}">
                          <a16:colId xmlns:a16="http://schemas.microsoft.com/office/drawing/2014/main" val="2700909069"/>
                        </a:ext>
                      </a:extLst>
                    </a:gridCol>
                    <a:gridCol w="308920">
                      <a:extLst>
                        <a:ext uri="{9D8B030D-6E8A-4147-A177-3AD203B41FA5}">
                          <a16:colId xmlns:a16="http://schemas.microsoft.com/office/drawing/2014/main" val="2252442025"/>
                        </a:ext>
                      </a:extLst>
                    </a:gridCol>
                    <a:gridCol w="308920">
                      <a:extLst>
                        <a:ext uri="{9D8B030D-6E8A-4147-A177-3AD203B41FA5}">
                          <a16:colId xmlns:a16="http://schemas.microsoft.com/office/drawing/2014/main" val="1380574748"/>
                        </a:ext>
                      </a:extLst>
                    </a:gridCol>
                    <a:gridCol w="308920">
                      <a:extLst>
                        <a:ext uri="{9D8B030D-6E8A-4147-A177-3AD203B41FA5}">
                          <a16:colId xmlns:a16="http://schemas.microsoft.com/office/drawing/2014/main" val="3450183945"/>
                        </a:ext>
                      </a:extLst>
                    </a:gridCol>
                    <a:gridCol w="308920">
                      <a:extLst>
                        <a:ext uri="{9D8B030D-6E8A-4147-A177-3AD203B41FA5}">
                          <a16:colId xmlns:a16="http://schemas.microsoft.com/office/drawing/2014/main" val="4243494395"/>
                        </a:ext>
                      </a:extLst>
                    </a:gridCol>
                    <a:gridCol w="308920">
                      <a:extLst>
                        <a:ext uri="{9D8B030D-6E8A-4147-A177-3AD203B41FA5}">
                          <a16:colId xmlns:a16="http://schemas.microsoft.com/office/drawing/2014/main" val="1534108628"/>
                        </a:ext>
                      </a:extLst>
                    </a:gridCol>
                    <a:gridCol w="308920">
                      <a:extLst>
                        <a:ext uri="{9D8B030D-6E8A-4147-A177-3AD203B41FA5}">
                          <a16:colId xmlns:a16="http://schemas.microsoft.com/office/drawing/2014/main" val="1604723962"/>
                        </a:ext>
                      </a:extLst>
                    </a:gridCol>
                  </a:tblGrid>
                  <a:tr h="234074"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1</a:t>
                          </a:r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101263598"/>
                      </a:ext>
                    </a:extLst>
                  </a:tr>
                  <a:tr h="234074"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2</a:t>
                          </a:r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221429873"/>
                      </a:ext>
                    </a:extLst>
                  </a:tr>
                  <a:tr h="234074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3" gridSpan="7">
                      <a:txBody>
                        <a:bodyPr/>
                        <a:lstStyle/>
                        <a:p>
                          <a:r>
                            <a:rPr lang="en-US" sz="1100" dirty="0"/>
                            <a:t>.</a:t>
                          </a:r>
                        </a:p>
                        <a:p>
                          <a:r>
                            <a:rPr lang="en-US" sz="1100" dirty="0"/>
                            <a:t>.</a:t>
                          </a:r>
                        </a:p>
                        <a:p>
                          <a:r>
                            <a:rPr lang="en-US" sz="1100" dirty="0"/>
                            <a:t>.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808912"/>
                      </a:ext>
                    </a:extLst>
                  </a:tr>
                  <a:tr h="234074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7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5576683"/>
                      </a:ext>
                    </a:extLst>
                  </a:tr>
                  <a:tr h="234074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7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5841279"/>
                      </a:ext>
                    </a:extLst>
                  </a:tr>
                  <a:tr h="31287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7"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07906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43">
                <a:extLst>
                  <a:ext uri="{FF2B5EF4-FFF2-40B4-BE49-F238E27FC236}">
                    <a16:creationId xmlns:a16="http://schemas.microsoft.com/office/drawing/2014/main" id="{CD1BEEA3-457E-4C61-CD30-AE9509D0168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798348" y="3380468"/>
              <a:ext cx="2471360" cy="1493973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308920">
                      <a:extLst>
                        <a:ext uri="{9D8B030D-6E8A-4147-A177-3AD203B41FA5}">
                          <a16:colId xmlns:a16="http://schemas.microsoft.com/office/drawing/2014/main" val="2285035767"/>
                        </a:ext>
                      </a:extLst>
                    </a:gridCol>
                    <a:gridCol w="308920">
                      <a:extLst>
                        <a:ext uri="{9D8B030D-6E8A-4147-A177-3AD203B41FA5}">
                          <a16:colId xmlns:a16="http://schemas.microsoft.com/office/drawing/2014/main" val="2700909069"/>
                        </a:ext>
                      </a:extLst>
                    </a:gridCol>
                    <a:gridCol w="308920">
                      <a:extLst>
                        <a:ext uri="{9D8B030D-6E8A-4147-A177-3AD203B41FA5}">
                          <a16:colId xmlns:a16="http://schemas.microsoft.com/office/drawing/2014/main" val="2252442025"/>
                        </a:ext>
                      </a:extLst>
                    </a:gridCol>
                    <a:gridCol w="308920">
                      <a:extLst>
                        <a:ext uri="{9D8B030D-6E8A-4147-A177-3AD203B41FA5}">
                          <a16:colId xmlns:a16="http://schemas.microsoft.com/office/drawing/2014/main" val="1380574748"/>
                        </a:ext>
                      </a:extLst>
                    </a:gridCol>
                    <a:gridCol w="308920">
                      <a:extLst>
                        <a:ext uri="{9D8B030D-6E8A-4147-A177-3AD203B41FA5}">
                          <a16:colId xmlns:a16="http://schemas.microsoft.com/office/drawing/2014/main" val="3450183945"/>
                        </a:ext>
                      </a:extLst>
                    </a:gridCol>
                    <a:gridCol w="308920">
                      <a:extLst>
                        <a:ext uri="{9D8B030D-6E8A-4147-A177-3AD203B41FA5}">
                          <a16:colId xmlns:a16="http://schemas.microsoft.com/office/drawing/2014/main" val="4243494395"/>
                        </a:ext>
                      </a:extLst>
                    </a:gridCol>
                    <a:gridCol w="308920">
                      <a:extLst>
                        <a:ext uri="{9D8B030D-6E8A-4147-A177-3AD203B41FA5}">
                          <a16:colId xmlns:a16="http://schemas.microsoft.com/office/drawing/2014/main" val="1534108628"/>
                        </a:ext>
                      </a:extLst>
                    </a:gridCol>
                    <a:gridCol w="308920">
                      <a:extLst>
                        <a:ext uri="{9D8B030D-6E8A-4147-A177-3AD203B41FA5}">
                          <a16:colId xmlns:a16="http://schemas.microsoft.com/office/drawing/2014/main" val="1604723962"/>
                        </a:ext>
                      </a:extLst>
                    </a:gridCol>
                  </a:tblGrid>
                  <a:tr h="236220"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1</a:t>
                          </a:r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101263598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2</a:t>
                          </a:r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221429873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3" gridSpan="7">
                      <a:txBody>
                        <a:bodyPr/>
                        <a:lstStyle/>
                        <a:p>
                          <a:r>
                            <a:rPr lang="en-US" sz="1100" dirty="0"/>
                            <a:t>.</a:t>
                          </a:r>
                        </a:p>
                        <a:p>
                          <a:r>
                            <a:rPr lang="en-US" sz="1100" dirty="0"/>
                            <a:t>.</a:t>
                          </a:r>
                        </a:p>
                        <a:p>
                          <a:r>
                            <a:rPr lang="en-US" sz="1100" dirty="0"/>
                            <a:t>.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808912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7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5576683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7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5841279"/>
                      </a:ext>
                    </a:extLst>
                  </a:tr>
                  <a:tr h="31287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376923" r="-700000" b="-3846"/>
                          </a:stretch>
                        </a:blipFill>
                      </a:tcPr>
                    </a:tc>
                    <a:tc gridSpan="7"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079069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B3CB42-C2DC-0D07-919F-5A7C888A13C1}"/>
              </a:ext>
            </a:extLst>
          </p:cNvPr>
          <p:cNvCxnSpPr>
            <a:cxnSpLocks/>
          </p:cNvCxnSpPr>
          <p:nvPr/>
        </p:nvCxnSpPr>
        <p:spPr>
          <a:xfrm flipV="1">
            <a:off x="4884823" y="3386483"/>
            <a:ext cx="1287377" cy="7420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777ECD-A1AC-7A94-EBE8-645F543E0595}"/>
              </a:ext>
            </a:extLst>
          </p:cNvPr>
          <p:cNvCxnSpPr>
            <a:cxnSpLocks/>
          </p:cNvCxnSpPr>
          <p:nvPr/>
        </p:nvCxnSpPr>
        <p:spPr>
          <a:xfrm>
            <a:off x="4884823" y="4402822"/>
            <a:ext cx="1261566" cy="656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6022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>
            <a:spLocks noGrp="1"/>
          </p:cNvSpPr>
          <p:nvPr>
            <p:ph type="title"/>
          </p:nvPr>
        </p:nvSpPr>
        <p:spPr>
          <a:xfrm>
            <a:off x="475112" y="20727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 altLang="zh-CN" dirty="0"/>
              <a:t>Recall .. </a:t>
            </a:r>
            <a:endParaRPr dirty="0"/>
          </a:p>
        </p:txBody>
      </p:sp>
      <p:cxnSp>
        <p:nvCxnSpPr>
          <p:cNvPr id="209" name="Google Shape;209;p24"/>
          <p:cNvCxnSpPr/>
          <p:nvPr/>
        </p:nvCxnSpPr>
        <p:spPr>
          <a:xfrm>
            <a:off x="5703828" y="3051290"/>
            <a:ext cx="531900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10" name="Google Shape;210;p24"/>
          <p:cNvSpPr/>
          <p:nvPr/>
        </p:nvSpPr>
        <p:spPr>
          <a:xfrm>
            <a:off x="3448481" y="2446902"/>
            <a:ext cx="2174700" cy="1208700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2F491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CNN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Convolutional Neural Network 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1" name="Google Shape;211;p24"/>
          <p:cNvCxnSpPr/>
          <p:nvPr/>
        </p:nvCxnSpPr>
        <p:spPr>
          <a:xfrm>
            <a:off x="2687521" y="3075889"/>
            <a:ext cx="531900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212" name="Google Shape;212;p24"/>
          <p:cNvGrpSpPr/>
          <p:nvPr/>
        </p:nvGrpSpPr>
        <p:grpSpPr>
          <a:xfrm>
            <a:off x="775790" y="2446902"/>
            <a:ext cx="1648350" cy="1300275"/>
            <a:chOff x="1034386" y="4655913"/>
            <a:chExt cx="2197800" cy="1733700"/>
          </a:xfrm>
        </p:grpSpPr>
        <p:sp>
          <p:nvSpPr>
            <p:cNvPr id="213" name="Google Shape;213;p24"/>
            <p:cNvSpPr/>
            <p:nvPr/>
          </p:nvSpPr>
          <p:spPr>
            <a:xfrm>
              <a:off x="1034386" y="46559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1186786" y="48083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1339186" y="49607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1491586" y="51131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1643986" y="52655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1796386" y="54179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9" name="Google Shape;219;p24"/>
          <p:cNvSpPr/>
          <p:nvPr/>
        </p:nvSpPr>
        <p:spPr>
          <a:xfrm>
            <a:off x="6320163" y="2612271"/>
            <a:ext cx="2518500" cy="810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12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Yes: </a:t>
            </a: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least one frame includes firearm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No: </a:t>
            </a: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Firearm clean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01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structure of Neural Network</a:t>
            </a:r>
            <a:endParaRPr/>
          </a:p>
        </p:txBody>
      </p:sp>
      <p:pic>
        <p:nvPicPr>
          <p:cNvPr id="455" name="Google Shape;45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916" y="1027696"/>
            <a:ext cx="7736624" cy="391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/>
              <a:t>Convolution:</a:t>
            </a:r>
            <a:endParaRPr dirty="0"/>
          </a:p>
        </p:txBody>
      </p:sp>
      <p:sp>
        <p:nvSpPr>
          <p:cNvPr id="461" name="Google Shape;461;p4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63" name="Google Shape;46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936" y="1560982"/>
            <a:ext cx="6335135" cy="287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Example:</a:t>
            </a:r>
            <a:endParaRPr/>
          </a:p>
        </p:txBody>
      </p:sp>
      <p:sp>
        <p:nvSpPr>
          <p:cNvPr id="469" name="Google Shape;469;p4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70" name="Google Shape;47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175" y="1127425"/>
            <a:ext cx="7560248" cy="345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Pooling:</a:t>
            </a:r>
            <a:endParaRPr/>
          </a:p>
        </p:txBody>
      </p:sp>
      <p:sp>
        <p:nvSpPr>
          <p:cNvPr id="476" name="Google Shape;476;p4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77" name="Google Shape;47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400" y="1369225"/>
            <a:ext cx="7412726" cy="27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Flatening:</a:t>
            </a:r>
            <a:endParaRPr/>
          </a:p>
        </p:txBody>
      </p:sp>
      <p:sp>
        <p:nvSpPr>
          <p:cNvPr id="483" name="Google Shape;483;p5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84" name="Google Shape;48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125" y="1268050"/>
            <a:ext cx="7051749" cy="382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Fully connected NN:</a:t>
            </a:r>
            <a:endParaRPr/>
          </a:p>
        </p:txBody>
      </p:sp>
      <p:sp>
        <p:nvSpPr>
          <p:cNvPr id="490" name="Google Shape;490;p5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91" name="Google Shape;49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750" y="1138900"/>
            <a:ext cx="6657423" cy="36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9F696-490E-9342-8D3A-565A984A0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of photos, 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94476-74C9-1E0D-499E-522AAC99C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5C2BA1-5D5E-2DD7-6F26-11F63DF90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891" y="978694"/>
            <a:ext cx="6322219" cy="318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5205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GT and CNN marriage</a:t>
            </a:r>
            <a:endParaRPr/>
          </a:p>
        </p:txBody>
      </p:sp>
      <p:sp>
        <p:nvSpPr>
          <p:cNvPr id="497" name="Google Shape;497;p5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A5071-0AE4-E44B-C620-63365DB6C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508" y="1"/>
            <a:ext cx="7886700" cy="994172"/>
          </a:xfrm>
        </p:spPr>
        <p:txBody>
          <a:bodyPr/>
          <a:lstStyle/>
          <a:p>
            <a:r>
              <a:rPr lang="en-US" dirty="0"/>
              <a:t>Motivation</a:t>
            </a:r>
            <a:endParaRPr lang="en-IL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33EC9AB-6B12-9D3D-0EF8-583A777B3C6D}"/>
              </a:ext>
            </a:extLst>
          </p:cNvPr>
          <p:cNvGrpSpPr/>
          <p:nvPr/>
        </p:nvGrpSpPr>
        <p:grpSpPr>
          <a:xfrm>
            <a:off x="4346247" y="994172"/>
            <a:ext cx="4323601" cy="828945"/>
            <a:chOff x="1591154" y="1403302"/>
            <a:chExt cx="8779222" cy="158522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851ABA-E1EC-E2B9-D524-75E90065A8BA}"/>
                </a:ext>
              </a:extLst>
            </p:cNvPr>
            <p:cNvSpPr txBox="1"/>
            <p:nvPr/>
          </p:nvSpPr>
          <p:spPr>
            <a:xfrm>
              <a:off x="8761941" y="1844342"/>
              <a:ext cx="1608435" cy="794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Firearm? (YES/NO)</a:t>
              </a:r>
              <a:endParaRPr lang="en-IL" sz="105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5E961BE-4ABC-C66A-4B4C-E5497D73569A}"/>
                </a:ext>
              </a:extLst>
            </p:cNvPr>
            <p:cNvSpPr/>
            <p:nvPr/>
          </p:nvSpPr>
          <p:spPr>
            <a:xfrm>
              <a:off x="4388643" y="1403302"/>
              <a:ext cx="3432654" cy="158522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CNN</a:t>
              </a:r>
            </a:p>
            <a:p>
              <a:pPr algn="ctr"/>
              <a:r>
                <a:rPr lang="en-US" sz="1050" dirty="0"/>
                <a:t>Convolutional Neural Network </a:t>
              </a:r>
              <a:endParaRPr lang="en-IL" sz="1050" dirty="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776024D-CAD8-8133-AC10-78C08A72459D}"/>
                </a:ext>
              </a:extLst>
            </p:cNvPr>
            <p:cNvCxnSpPr>
              <a:cxnSpLocks/>
            </p:cNvCxnSpPr>
            <p:nvPr/>
          </p:nvCxnSpPr>
          <p:spPr>
            <a:xfrm>
              <a:off x="3420070" y="2195916"/>
              <a:ext cx="839693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951947C-F894-48B3-3ECB-6ECA95CB6B97}"/>
                </a:ext>
              </a:extLst>
            </p:cNvPr>
            <p:cNvSpPr/>
            <p:nvPr/>
          </p:nvSpPr>
          <p:spPr>
            <a:xfrm>
              <a:off x="1591154" y="1719283"/>
              <a:ext cx="1700036" cy="95559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Image</a:t>
              </a:r>
              <a:endParaRPr lang="en-IL" sz="1050" dirty="0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6126FFD-A3BC-17C2-D208-0CFD6F51443A}"/>
                </a:ext>
              </a:extLst>
            </p:cNvPr>
            <p:cNvCxnSpPr>
              <a:cxnSpLocks/>
            </p:cNvCxnSpPr>
            <p:nvPr/>
          </p:nvCxnSpPr>
          <p:spPr>
            <a:xfrm>
              <a:off x="7878601" y="2148216"/>
              <a:ext cx="839693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B82BDCD-6753-DB1C-0A11-368ECCE51667}"/>
              </a:ext>
            </a:extLst>
          </p:cNvPr>
          <p:cNvSpPr txBox="1"/>
          <p:nvPr/>
        </p:nvSpPr>
        <p:spPr>
          <a:xfrm>
            <a:off x="674336" y="944328"/>
            <a:ext cx="31314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we exploit this machine to look for firearm in CCTV (videos)?</a:t>
            </a:r>
            <a:endParaRPr lang="en-IL" sz="24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39DA630-BADA-4FA4-EB34-8BE1275FF0A3}"/>
              </a:ext>
            </a:extLst>
          </p:cNvPr>
          <p:cNvSpPr/>
          <p:nvPr/>
        </p:nvSpPr>
        <p:spPr>
          <a:xfrm>
            <a:off x="1428073" y="3409094"/>
            <a:ext cx="1531118" cy="92849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CCTV</a:t>
            </a:r>
            <a:endParaRPr lang="en-IL" sz="105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35F764F-B517-C40D-0534-336EF314D7D9}"/>
              </a:ext>
            </a:extLst>
          </p:cNvPr>
          <p:cNvCxnSpPr/>
          <p:nvPr/>
        </p:nvCxnSpPr>
        <p:spPr>
          <a:xfrm>
            <a:off x="3310178" y="3987640"/>
            <a:ext cx="75626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7FF15840-9FD9-5CCA-E4DA-19F6F2AE5E2B}"/>
              </a:ext>
            </a:extLst>
          </p:cNvPr>
          <p:cNvSpPr/>
          <p:nvPr/>
        </p:nvSpPr>
        <p:spPr>
          <a:xfrm>
            <a:off x="4528342" y="2767637"/>
            <a:ext cx="1531118" cy="9284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1C75426-5DFE-4DFD-B62F-4DEC06E120BB}"/>
              </a:ext>
            </a:extLst>
          </p:cNvPr>
          <p:cNvSpPr/>
          <p:nvPr/>
        </p:nvSpPr>
        <p:spPr>
          <a:xfrm>
            <a:off x="4608673" y="2830548"/>
            <a:ext cx="1531118" cy="9284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7F8B9AA-D774-AC40-9303-75ECE9DECD6E}"/>
              </a:ext>
            </a:extLst>
          </p:cNvPr>
          <p:cNvSpPr/>
          <p:nvPr/>
        </p:nvSpPr>
        <p:spPr>
          <a:xfrm>
            <a:off x="4722973" y="2944848"/>
            <a:ext cx="1531118" cy="9284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7FD5176-C486-EE12-17A3-3648CC3BC020}"/>
              </a:ext>
            </a:extLst>
          </p:cNvPr>
          <p:cNvSpPr/>
          <p:nvPr/>
        </p:nvSpPr>
        <p:spPr>
          <a:xfrm>
            <a:off x="4837273" y="3059148"/>
            <a:ext cx="1531118" cy="9284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C28D910-A542-A2F1-E502-8C526AE76ACA}"/>
              </a:ext>
            </a:extLst>
          </p:cNvPr>
          <p:cNvSpPr/>
          <p:nvPr/>
        </p:nvSpPr>
        <p:spPr>
          <a:xfrm>
            <a:off x="4951573" y="3173448"/>
            <a:ext cx="1531118" cy="9284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1E76FE7-342E-9C79-E302-6825E32D4609}"/>
              </a:ext>
            </a:extLst>
          </p:cNvPr>
          <p:cNvSpPr/>
          <p:nvPr/>
        </p:nvSpPr>
        <p:spPr>
          <a:xfrm>
            <a:off x="5065873" y="3287748"/>
            <a:ext cx="1531118" cy="9284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040970E-79E5-6376-8AE6-0917FA2B7C50}"/>
              </a:ext>
            </a:extLst>
          </p:cNvPr>
          <p:cNvSpPr/>
          <p:nvPr/>
        </p:nvSpPr>
        <p:spPr>
          <a:xfrm>
            <a:off x="5180173" y="3402048"/>
            <a:ext cx="1531118" cy="9284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08792E-6002-6F3B-5C1B-E7FDC5D1FF1B}"/>
              </a:ext>
            </a:extLst>
          </p:cNvPr>
          <p:cNvSpPr/>
          <p:nvPr/>
        </p:nvSpPr>
        <p:spPr>
          <a:xfrm>
            <a:off x="5294473" y="3516348"/>
            <a:ext cx="1531118" cy="9284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9A33E9B-60D8-A59F-136E-AD1F191A4361}"/>
              </a:ext>
            </a:extLst>
          </p:cNvPr>
          <p:cNvSpPr/>
          <p:nvPr/>
        </p:nvSpPr>
        <p:spPr>
          <a:xfrm>
            <a:off x="5408773" y="3630648"/>
            <a:ext cx="1531118" cy="9284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4E0AE1C-6A4E-236C-B7B8-C6CF3DE69DD7}"/>
              </a:ext>
            </a:extLst>
          </p:cNvPr>
          <p:cNvSpPr/>
          <p:nvPr/>
        </p:nvSpPr>
        <p:spPr>
          <a:xfrm>
            <a:off x="5523073" y="3744948"/>
            <a:ext cx="1531118" cy="9284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D2915B0-B2CF-63DD-A4C6-476F44843D8F}"/>
              </a:ext>
            </a:extLst>
          </p:cNvPr>
          <p:cNvSpPr/>
          <p:nvPr/>
        </p:nvSpPr>
        <p:spPr>
          <a:xfrm>
            <a:off x="5637373" y="3859248"/>
            <a:ext cx="1531118" cy="9284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62760AC-909B-8FEE-F288-E6989F14C13D}"/>
              </a:ext>
            </a:extLst>
          </p:cNvPr>
          <p:cNvSpPr/>
          <p:nvPr/>
        </p:nvSpPr>
        <p:spPr>
          <a:xfrm>
            <a:off x="5751673" y="3973548"/>
            <a:ext cx="1531118" cy="9284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2C35866-46B1-F9A3-90C0-8FC859722D49}"/>
              </a:ext>
            </a:extLst>
          </p:cNvPr>
          <p:cNvSpPr/>
          <p:nvPr/>
        </p:nvSpPr>
        <p:spPr>
          <a:xfrm>
            <a:off x="5865973" y="4087848"/>
            <a:ext cx="1531118" cy="9284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sp>
        <p:nvSpPr>
          <p:cNvPr id="57" name="Right Brace 56">
            <a:extLst>
              <a:ext uri="{FF2B5EF4-FFF2-40B4-BE49-F238E27FC236}">
                <a16:creationId xmlns:a16="http://schemas.microsoft.com/office/drawing/2014/main" id="{735A0606-F876-D7C5-DB77-B2D43C354161}"/>
              </a:ext>
            </a:extLst>
          </p:cNvPr>
          <p:cNvSpPr/>
          <p:nvPr/>
        </p:nvSpPr>
        <p:spPr>
          <a:xfrm>
            <a:off x="7641771" y="2686480"/>
            <a:ext cx="261802" cy="23298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6EE6495-7845-D451-4D89-F2AF7B3EB78D}"/>
              </a:ext>
            </a:extLst>
          </p:cNvPr>
          <p:cNvSpPr txBox="1"/>
          <p:nvPr/>
        </p:nvSpPr>
        <p:spPr>
          <a:xfrm>
            <a:off x="7954990" y="3734840"/>
            <a:ext cx="6415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Frames</a:t>
            </a:r>
            <a:endParaRPr lang="en-IL" sz="105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2B8743F-E2DA-A72B-D2D8-057AF747A194}"/>
              </a:ext>
            </a:extLst>
          </p:cNvPr>
          <p:cNvSpPr txBox="1"/>
          <p:nvPr/>
        </p:nvSpPr>
        <p:spPr>
          <a:xfrm>
            <a:off x="766796" y="2725557"/>
            <a:ext cx="3131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Sure…</a:t>
            </a:r>
            <a:endParaRPr lang="en-IL" sz="2400" dirty="0"/>
          </a:p>
        </p:txBody>
      </p:sp>
    </p:spTree>
    <p:extLst>
      <p:ext uri="{BB962C8B-B14F-4D97-AF65-F5344CB8AC3E}">
        <p14:creationId xmlns:p14="http://schemas.microsoft.com/office/powerpoint/2010/main" val="392434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/>
      <p:bldP spid="5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9F589-1B9B-F00C-AE43-329992857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AA334E-10D6-CAC7-5636-76C8237FA5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68017"/>
                <a:ext cx="7886700" cy="3364706"/>
              </a:xfrm>
            </p:spPr>
            <p:txBody>
              <a:bodyPr/>
              <a:lstStyle/>
              <a:p>
                <a:r>
                  <a:rPr lang="en-US" altLang="en-IL" dirty="0">
                    <a:latin typeface="Arial" panose="020B0604020202020204" pitchFamily="34" charset="0"/>
                  </a:rPr>
                  <a:t>Part of the general algorithm for identifying subset of defectives is to apply non-adaptive group testing to identify defective items for </a:t>
                </a:r>
                <a14:m>
                  <m:oMath xmlns:m="http://schemas.openxmlformats.org/officeDocument/2006/math">
                    <m:r>
                      <a:rPr lang="en-US" altLang="en-IL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IL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kumimoji="0" lang="en-IL" altLang="en-IL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r>
                  <a:rPr lang="en-US" dirty="0"/>
                  <a:t>Added a new Group testing Module that implements the </a:t>
                </a:r>
                <a:r>
                  <a:rPr lang="en-US" dirty="0" err="1"/>
                  <a:t>RrSD</a:t>
                </a:r>
                <a:r>
                  <a:rPr lang="en-US" dirty="0"/>
                  <a:t> model for non-adaptive randomized group testing algorithm.</a:t>
                </a:r>
              </a:p>
              <a:p>
                <a:r>
                  <a:rPr lang="en-US" dirty="0"/>
                  <a:t>We build on the Neural Network developed by W</a:t>
                </a:r>
                <a:r>
                  <a:rPr lang="en-IL" altLang="en-IL" dirty="0" err="1">
                    <a:solidFill>
                      <a:srgbClr val="1F2328"/>
                    </a:solidFill>
                    <a:latin typeface="ui-monospace"/>
                  </a:rPr>
                  <a:t>eixin</a:t>
                </a:r>
                <a:r>
                  <a:rPr lang="en-IL" altLang="en-IL" dirty="0">
                    <a:solidFill>
                      <a:srgbClr val="1F2328"/>
                    </a:solidFill>
                    <a:latin typeface="ui-monospace"/>
                  </a:rPr>
                  <a:t> Liang and James Zou</a:t>
                </a:r>
                <a:r>
                  <a:rPr lang="en-US" altLang="en-IL" dirty="0">
                    <a:solidFill>
                      <a:srgbClr val="1F2328"/>
                    </a:solidFill>
                    <a:latin typeface="ui-monospace"/>
                  </a:rPr>
                  <a:t> that supports group testing for images.</a:t>
                </a:r>
                <a:endParaRPr lang="en-US" altLang="en-IL" sz="1800" dirty="0">
                  <a:latin typeface="ui-monospace"/>
                </a:endParaRPr>
              </a:p>
              <a:p>
                <a:pPr lvl="1"/>
                <a:r>
                  <a:rPr kumimoji="0" lang="en-US" altLang="en-IL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ui-monospace"/>
                  </a:rPr>
                  <a:t>Neural Group Testing for acceler</a:t>
                </a:r>
                <a:r>
                  <a:rPr lang="en-US" altLang="en-IL" dirty="0">
                    <a:latin typeface="ui-monospace"/>
                  </a:rPr>
                  <a:t>ating Deep Learning, </a:t>
                </a:r>
                <a:r>
                  <a:rPr lang="en-IL" altLang="en-IL" dirty="0">
                    <a:solidFill>
                      <a:srgbClr val="1F2328"/>
                    </a:solidFill>
                    <a:latin typeface="ui-monospace"/>
                  </a:rPr>
                  <a:t>IEEE</a:t>
                </a:r>
                <a:r>
                  <a:rPr lang="en-US" altLang="en-IL" dirty="0">
                    <a:solidFill>
                      <a:srgbClr val="1F2328"/>
                    </a:solidFill>
                    <a:latin typeface="ui-monospace"/>
                  </a:rPr>
                  <a:t>,</a:t>
                </a:r>
                <a:r>
                  <a:rPr lang="en-IL" altLang="en-IL" dirty="0">
                    <a:solidFill>
                      <a:srgbClr val="1F2328"/>
                    </a:solidFill>
                    <a:latin typeface="ui-monospace"/>
                  </a:rPr>
                  <a:t> International Symposium on Information Theory, ISIT 2021</a:t>
                </a:r>
                <a:r>
                  <a:rPr lang="en-IL" altLang="en-IL" sz="1500" dirty="0"/>
                  <a:t> </a:t>
                </a:r>
                <a:endParaRPr lang="en-US" altLang="en-IL" sz="1500" dirty="0"/>
              </a:p>
              <a:p>
                <a:endParaRPr lang="en-US" dirty="0"/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AA334E-10D6-CAC7-5636-76C8237FA5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68017"/>
                <a:ext cx="7886700" cy="3364706"/>
              </a:xfrm>
              <a:blipFill>
                <a:blip r:embed="rId2"/>
                <a:stretch>
                  <a:fillRect l="-773" t="-2174" r="-13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37234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300" dirty="0"/>
              <a:t>Methods</a:t>
            </a:r>
            <a:endParaRPr dirty="0"/>
          </a:p>
        </p:txBody>
      </p:sp>
      <p:sp>
        <p:nvSpPr>
          <p:cNvPr id="523" name="Google Shape;523;p56"/>
          <p:cNvSpPr txBox="1">
            <a:spLocks noGrp="1"/>
          </p:cNvSpPr>
          <p:nvPr>
            <p:ph type="body" idx="1"/>
          </p:nvPr>
        </p:nvSpPr>
        <p:spPr>
          <a:xfrm>
            <a:off x="556839" y="1216022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lnSpcReduction="10000"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zh-CN" sz="2000" dirty="0">
                <a:solidFill>
                  <a:schemeClr val="dk1"/>
                </a:solidFill>
              </a:rPr>
              <a:t>Programming language: python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zh-CN" sz="2000" dirty="0">
                <a:solidFill>
                  <a:schemeClr val="dk1"/>
                </a:solidFill>
              </a:rPr>
              <a:t>Version control system Git and GitHub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zh-CN" sz="2000" dirty="0">
                <a:solidFill>
                  <a:schemeClr val="dk1"/>
                </a:solidFill>
              </a:rPr>
              <a:t>Training Server: </a:t>
            </a:r>
            <a:endParaRPr sz="2000" dirty="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2000" dirty="0">
                <a:solidFill>
                  <a:srgbClr val="262626"/>
                </a:solidFill>
              </a:rPr>
              <a:t>96 Intel(R) Xeon(R) Gold 6336Y CPU @ 2.40GHz</a:t>
            </a:r>
            <a:br>
              <a:rPr lang="zh-CN" sz="2000" dirty="0">
                <a:solidFill>
                  <a:srgbClr val="262626"/>
                </a:solidFill>
              </a:rPr>
            </a:br>
            <a:r>
              <a:rPr lang="zh-CN" sz="2000" dirty="0">
                <a:solidFill>
                  <a:srgbClr val="262626"/>
                </a:solidFill>
              </a:rPr>
              <a:t>503GB RAM</a:t>
            </a:r>
            <a:br>
              <a:rPr lang="zh-CN" sz="2000" dirty="0">
                <a:solidFill>
                  <a:srgbClr val="262626"/>
                </a:solidFill>
              </a:rPr>
            </a:br>
            <a:r>
              <a:rPr lang="zh-CN" sz="2000" dirty="0">
                <a:solidFill>
                  <a:srgbClr val="262626"/>
                </a:solidFill>
              </a:rPr>
              <a:t>8 x NVIDIA A40 – 49GB</a:t>
            </a:r>
            <a:endParaRPr sz="2000" dirty="0">
              <a:solidFill>
                <a:srgbClr val="262626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62626"/>
              </a:buClr>
              <a:buSzPts val="2100"/>
              <a:buChar char="●"/>
            </a:pPr>
            <a:r>
              <a:rPr lang="zh-CN" sz="2000" dirty="0">
                <a:solidFill>
                  <a:srgbClr val="262626"/>
                </a:solidFill>
              </a:rPr>
              <a:t>Traning Set: Imagenet</a:t>
            </a:r>
            <a:r>
              <a:rPr lang="en-US" altLang="zh-CN" sz="2000" dirty="0">
                <a:solidFill>
                  <a:srgbClr val="262626"/>
                </a:solidFill>
              </a:rPr>
              <a:t> (</a:t>
            </a:r>
            <a:r>
              <a:rPr lang="zh-CN" sz="2000" dirty="0">
                <a:solidFill>
                  <a:srgbClr val="374151"/>
                </a:solidFill>
              </a:rPr>
              <a:t>dataset of over 14 million hand-annotated images. </a:t>
            </a:r>
            <a:r>
              <a:rPr lang="en-US" altLang="zh-CN" sz="2000" dirty="0">
                <a:solidFill>
                  <a:srgbClr val="262626"/>
                </a:solidFill>
              </a:rPr>
              <a:t>)</a:t>
            </a:r>
            <a:endParaRPr sz="2000" dirty="0">
              <a:solidFill>
                <a:srgbClr val="262626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F9B12-EE8F-C46F-AEE8-01E01CF0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GT in the original work: 2-round group testing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5F4F2-5DCF-F4B7-516B-DA7CD34B4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3452" y="1456083"/>
            <a:ext cx="3943350" cy="3263504"/>
          </a:xfrm>
        </p:spPr>
        <p:txBody>
          <a:bodyPr/>
          <a:lstStyle/>
          <a:p>
            <a:r>
              <a:rPr lang="en-US" b="1" dirty="0"/>
              <a:t>Round 1:</a:t>
            </a:r>
          </a:p>
          <a:p>
            <a:pPr lvl="1"/>
            <a:r>
              <a:rPr lang="en-US" dirty="0"/>
              <a:t>Divide the images into distinct groups and tests</a:t>
            </a:r>
          </a:p>
          <a:p>
            <a:r>
              <a:rPr lang="en-US" altLang="en-IL" b="1" dirty="0">
                <a:solidFill>
                  <a:srgbClr val="1F2328"/>
                </a:solidFill>
                <a:latin typeface="ui-monospace"/>
              </a:rPr>
              <a:t>Round 2: </a:t>
            </a:r>
          </a:p>
          <a:p>
            <a:pPr lvl="1"/>
            <a:r>
              <a:rPr lang="en-US" altLang="en-IL" dirty="0">
                <a:solidFill>
                  <a:srgbClr val="1F2328"/>
                </a:solidFill>
                <a:latin typeface="ui-monospace"/>
              </a:rPr>
              <a:t>For each positive group, test each image individually.</a:t>
            </a:r>
          </a:p>
          <a:p>
            <a:pPr lvl="1"/>
            <a:endParaRPr lang="en-US" altLang="en-IL" dirty="0">
              <a:solidFill>
                <a:srgbClr val="1F2328"/>
              </a:solidFill>
              <a:latin typeface="ui-monospace"/>
            </a:endParaRPr>
          </a:p>
          <a:p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99A769-1569-2B05-B42E-05F9F3B56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56083"/>
            <a:ext cx="37719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464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F9B12-EE8F-C46F-AEE8-01E01CF0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GT in the original work: Multi-round group testing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5F4F2-5DCF-F4B7-516B-DA7CD34B4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3452" y="1456083"/>
            <a:ext cx="3943350" cy="3263504"/>
          </a:xfrm>
        </p:spPr>
        <p:txBody>
          <a:bodyPr/>
          <a:lstStyle/>
          <a:p>
            <a:r>
              <a:rPr lang="en-US" b="1" dirty="0"/>
              <a:t>Round 1:</a:t>
            </a:r>
          </a:p>
          <a:p>
            <a:pPr lvl="1"/>
            <a:r>
              <a:rPr lang="en-US" dirty="0"/>
              <a:t>Divide the images into distinct groups and tests</a:t>
            </a:r>
          </a:p>
          <a:p>
            <a:r>
              <a:rPr lang="en-US" altLang="en-IL" b="1" dirty="0">
                <a:solidFill>
                  <a:srgbClr val="1F2328"/>
                </a:solidFill>
                <a:latin typeface="ui-monospace"/>
              </a:rPr>
              <a:t>Round 2: </a:t>
            </a:r>
          </a:p>
          <a:p>
            <a:pPr lvl="1"/>
            <a:r>
              <a:rPr lang="en-US" altLang="en-IL" dirty="0">
                <a:solidFill>
                  <a:srgbClr val="1F2328"/>
                </a:solidFill>
                <a:latin typeface="ui-monospace"/>
              </a:rPr>
              <a:t>Split the positive group into smaller distinct groups and test.</a:t>
            </a:r>
          </a:p>
          <a:p>
            <a:r>
              <a:rPr lang="en-US" altLang="en-IL" b="1" dirty="0">
                <a:solidFill>
                  <a:srgbClr val="1F2328"/>
                </a:solidFill>
                <a:latin typeface="ui-monospace"/>
              </a:rPr>
              <a:t>Round 3:</a:t>
            </a:r>
          </a:p>
          <a:p>
            <a:pPr lvl="1"/>
            <a:r>
              <a:rPr lang="en-US" altLang="en-IL" dirty="0">
                <a:solidFill>
                  <a:srgbClr val="1F2328"/>
                </a:solidFill>
                <a:latin typeface="ui-monospace"/>
              </a:rPr>
              <a:t>Test images in positive groups one by one.</a:t>
            </a:r>
          </a:p>
          <a:p>
            <a:endParaRPr lang="en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404A6D-8AF9-4F00-96DA-4E5FD7015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68016"/>
            <a:ext cx="3314699" cy="378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882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B775-FAB8-55D5-9962-F964FEA19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8189843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GT in the original work: Non-adaptive GT (deterministic)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3EE56-9E92-AC79-3079-A8B0D6676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4058" y="1366837"/>
            <a:ext cx="3804203" cy="3263504"/>
          </a:xfrm>
        </p:spPr>
        <p:txBody>
          <a:bodyPr/>
          <a:lstStyle/>
          <a:p>
            <a:r>
              <a:rPr lang="en-US" dirty="0"/>
              <a:t>Divide the images into distinct groups of a fixed TWICE</a:t>
            </a:r>
          </a:p>
          <a:p>
            <a:r>
              <a:rPr lang="en-US" dirty="0"/>
              <a:t>Each item will be included in TWO groups</a:t>
            </a:r>
          </a:p>
          <a:p>
            <a:r>
              <a:rPr lang="en-US" dirty="0"/>
              <a:t>An item is positive if both groups it participated in are positive. 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5698E9-DB70-1F1B-ED23-EA6AD5F2B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72" y="1369219"/>
            <a:ext cx="3330466" cy="363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941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2AF8-6840-94FD-0E4C-284DB415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Implementing </a:t>
            </a:r>
            <a:r>
              <a:rPr lang="en-US" dirty="0" err="1"/>
              <a:t>RrSD</a:t>
            </a:r>
            <a:r>
              <a:rPr lang="en-US" dirty="0"/>
              <a:t> model: Creating the matrix 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D44AE-59BD-7B97-7C8C-3727A8DB7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8818" y="1379805"/>
            <a:ext cx="4512365" cy="3263504"/>
          </a:xfrm>
        </p:spPr>
        <p:txBody>
          <a:bodyPr/>
          <a:lstStyle/>
          <a:p>
            <a:r>
              <a:rPr lang="en-US" dirty="0"/>
              <a:t>Implemented the method:</a:t>
            </a:r>
          </a:p>
          <a:p>
            <a:r>
              <a:rPr lang="en-US" dirty="0" err="1"/>
              <a:t>GroupTestingRrSD_ValLoader</a:t>
            </a:r>
            <a:endParaRPr lang="en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5CAA7A-9354-C3CD-BA66-1838E68A7B49}"/>
              </a:ext>
            </a:extLst>
          </p:cNvPr>
          <p:cNvSpPr txBox="1"/>
          <p:nvPr/>
        </p:nvSpPr>
        <p:spPr>
          <a:xfrm>
            <a:off x="743826" y="1467628"/>
            <a:ext cx="10371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RrSD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4FFB95-2333-032A-A640-E1BAA87D4989}"/>
                  </a:ext>
                </a:extLst>
              </p:cNvPr>
              <p:cNvSpPr txBox="1"/>
              <p:nvPr/>
            </p:nvSpPr>
            <p:spPr>
              <a:xfrm>
                <a:off x="683444" y="3312259"/>
                <a:ext cx="2442297" cy="715581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defTabSz="685800">
                  <a:buClrTx/>
                </a:pPr>
                <a:r>
                  <a:rPr lang="en-US" sz="1350" kern="1200" dirty="0">
                    <a:solidFill>
                      <a:prstClr val="white"/>
                    </a:solidFill>
                    <a:latin typeface="Calibri" panose="020F0502020204030204"/>
                    <a:ea typeface="+mn-ea"/>
                    <a:cs typeface="+mn-cs"/>
                  </a:rPr>
                  <a:t>Each row of weight </a:t>
                </a:r>
                <a14:m>
                  <m:oMath xmlns:m="http://schemas.openxmlformats.org/officeDocument/2006/math">
                    <m:r>
                      <a:rPr lang="en-US" sz="1350" i="1" kern="120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𝑟</m:t>
                    </m:r>
                    <m:r>
                      <a:rPr lang="en-US" sz="1350" kern="120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sty m:val="p"/>
                      </m:rPr>
                      <a:rPr lang="en-US" sz="1350" kern="120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c</m:t>
                    </m:r>
                  </m:oMath>
                </a14:m>
                <a:r>
                  <a:rPr lang="en-US" sz="1350" kern="1200" dirty="0">
                    <a:solidFill>
                      <a:prstClr val="white"/>
                    </a:solidFill>
                    <a:latin typeface="Calibri" panose="020F0502020204030204"/>
                    <a:ea typeface="+mn-ea"/>
                    <a:cs typeface="+mn-cs"/>
                  </a:rPr>
                  <a:t>hosen uniformly independently over all </a:t>
                </a:r>
                <a14:m>
                  <m:oMath xmlns:m="http://schemas.openxmlformats.org/officeDocument/2006/math">
                    <m:r>
                      <a:rPr lang="en-US" sz="1350" i="1" kern="120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lang="en-US" sz="1350" i="1" kern="120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sSup>
                      <m:sSupPr>
                        <m:ctrlPr>
                          <a:rPr lang="en-US" sz="1350" i="1" kern="120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350" i="1" kern="120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lang="en-US" sz="1350" i="1" kern="120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1350" i="1" kern="120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350" kern="1200" dirty="0">
                    <a:solidFill>
                      <a:prstClr val="white"/>
                    </a:solidFill>
                    <a:latin typeface="Calibri" panose="020F0502020204030204"/>
                    <a:ea typeface="+mn-ea"/>
                    <a:cs typeface="+mn-cs"/>
                  </a:rPr>
                  <a:t> of weight </a:t>
                </a:r>
                <a14:m>
                  <m:oMath xmlns:m="http://schemas.openxmlformats.org/officeDocument/2006/math">
                    <m:r>
                      <a:rPr lang="en-US" sz="1350" i="1" kern="120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𝑟</m:t>
                    </m:r>
                  </m:oMath>
                </a14:m>
                <a:endParaRPr lang="en-US" sz="135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4FFB95-2333-032A-A640-E1BAA87D4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44" y="3312259"/>
                <a:ext cx="2442297" cy="715581"/>
              </a:xfrm>
              <a:prstGeom prst="rect">
                <a:avLst/>
              </a:prstGeom>
              <a:blipFill>
                <a:blip r:embed="rId2"/>
                <a:stretch>
                  <a:fillRect l="-248" b="-6667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15">
            <a:extLst>
              <a:ext uri="{FF2B5EF4-FFF2-40B4-BE49-F238E27FC236}">
                <a16:creationId xmlns:a16="http://schemas.microsoft.com/office/drawing/2014/main" id="{3136AE11-495F-8143-FCFC-0CBB20952C1C}"/>
              </a:ext>
            </a:extLst>
          </p:cNvPr>
          <p:cNvGraphicFramePr>
            <a:graphicFrameLocks noGrp="1"/>
          </p:cNvGraphicFramePr>
          <p:nvPr/>
        </p:nvGraphicFramePr>
        <p:xfrm>
          <a:off x="800101" y="1706490"/>
          <a:ext cx="2010494" cy="1298656"/>
        </p:xfrm>
        <a:graphic>
          <a:graphicData uri="http://schemas.openxmlformats.org/drawingml/2006/table">
            <a:tbl>
              <a:tblPr firstRow="1" bandRow="1"/>
              <a:tblGrid>
                <a:gridCol w="2010494">
                  <a:extLst>
                    <a:ext uri="{9D8B030D-6E8A-4147-A177-3AD203B41FA5}">
                      <a16:colId xmlns:a16="http://schemas.microsoft.com/office/drawing/2014/main" val="360498226"/>
                    </a:ext>
                  </a:extLst>
                </a:gridCol>
              </a:tblGrid>
              <a:tr h="272183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95793121"/>
                  </a:ext>
                </a:extLst>
              </a:tr>
              <a:tr h="272183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783780"/>
                  </a:ext>
                </a:extLst>
              </a:tr>
              <a:tr h="482107">
                <a:tc>
                  <a:txBody>
                    <a:bodyPr/>
                    <a:lstStyle/>
                    <a:p>
                      <a:r>
                        <a:rPr lang="en-US" sz="1000" dirty="0"/>
                        <a:t>.</a:t>
                      </a:r>
                    </a:p>
                    <a:p>
                      <a:r>
                        <a:rPr lang="en-US" sz="1000" dirty="0"/>
                        <a:t>.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69233950"/>
                  </a:ext>
                </a:extLst>
              </a:tr>
              <a:tr h="272183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1067576"/>
                  </a:ext>
                </a:extLst>
              </a:tr>
            </a:tbl>
          </a:graphicData>
        </a:graphic>
      </p:graphicFrame>
      <p:cxnSp>
        <p:nvCxnSpPr>
          <p:cNvPr id="7" name="Connector: Curved 12">
            <a:extLst>
              <a:ext uri="{FF2B5EF4-FFF2-40B4-BE49-F238E27FC236}">
                <a16:creationId xmlns:a16="http://schemas.microsoft.com/office/drawing/2014/main" id="{4489D2FF-BFA0-ED47-6236-278C89447481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16724" y="2605216"/>
            <a:ext cx="1174619" cy="201119"/>
          </a:xfrm>
          <a:prstGeom prst="curvedConnector3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7059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2AF8-6840-94FD-0E4C-284DB415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Implementing </a:t>
            </a:r>
            <a:r>
              <a:rPr lang="en-US" dirty="0" err="1"/>
              <a:t>RrSD</a:t>
            </a:r>
            <a:r>
              <a:rPr lang="en-US" dirty="0"/>
              <a:t> model: Creating the wrapper function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D44AE-59BD-7B97-7C8C-3727A8DB7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430" y="1427248"/>
            <a:ext cx="8002988" cy="3263504"/>
          </a:xfrm>
        </p:spPr>
        <p:txBody>
          <a:bodyPr/>
          <a:lstStyle/>
          <a:p>
            <a:r>
              <a:rPr lang="en-US" dirty="0"/>
              <a:t>Implemented a wrapper function:</a:t>
            </a:r>
          </a:p>
          <a:p>
            <a:pPr lvl="1"/>
            <a:r>
              <a:rPr lang="en-US" dirty="0"/>
              <a:t>Responsible for processing the results and decoding the fire-arm images.</a:t>
            </a:r>
          </a:p>
          <a:p>
            <a:pPr lvl="1"/>
            <a:r>
              <a:rPr lang="en-US" dirty="0"/>
              <a:t>Measures the performance of the decoding compared to single image by image testing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4">
                <a:extLst>
                  <a:ext uri="{FF2B5EF4-FFF2-40B4-BE49-F238E27FC236}">
                    <a16:creationId xmlns:a16="http://schemas.microsoft.com/office/drawing/2014/main" id="{EA924630-11BA-6B05-2920-45875BBDA99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768620" y="2636258"/>
              <a:ext cx="3007894" cy="1650639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663620">
                      <a:extLst>
                        <a:ext uri="{9D8B030D-6E8A-4147-A177-3AD203B41FA5}">
                          <a16:colId xmlns:a16="http://schemas.microsoft.com/office/drawing/2014/main" val="328495932"/>
                        </a:ext>
                      </a:extLst>
                    </a:gridCol>
                    <a:gridCol w="262302">
                      <a:extLst>
                        <a:ext uri="{9D8B030D-6E8A-4147-A177-3AD203B41FA5}">
                          <a16:colId xmlns:a16="http://schemas.microsoft.com/office/drawing/2014/main" val="3757745314"/>
                        </a:ext>
                      </a:extLst>
                    </a:gridCol>
                    <a:gridCol w="572009">
                      <a:extLst>
                        <a:ext uri="{9D8B030D-6E8A-4147-A177-3AD203B41FA5}">
                          <a16:colId xmlns:a16="http://schemas.microsoft.com/office/drawing/2014/main" val="2700394302"/>
                        </a:ext>
                      </a:extLst>
                    </a:gridCol>
                    <a:gridCol w="262226">
                      <a:extLst>
                        <a:ext uri="{9D8B030D-6E8A-4147-A177-3AD203B41FA5}">
                          <a16:colId xmlns:a16="http://schemas.microsoft.com/office/drawing/2014/main" val="2166679539"/>
                        </a:ext>
                      </a:extLst>
                    </a:gridCol>
                    <a:gridCol w="390770">
                      <a:extLst>
                        <a:ext uri="{9D8B030D-6E8A-4147-A177-3AD203B41FA5}">
                          <a16:colId xmlns:a16="http://schemas.microsoft.com/office/drawing/2014/main" val="3662794480"/>
                        </a:ext>
                      </a:extLst>
                    </a:gridCol>
                    <a:gridCol w="221336">
                      <a:extLst>
                        <a:ext uri="{9D8B030D-6E8A-4147-A177-3AD203B41FA5}">
                          <a16:colId xmlns:a16="http://schemas.microsoft.com/office/drawing/2014/main" val="4257201305"/>
                        </a:ext>
                      </a:extLst>
                    </a:gridCol>
                    <a:gridCol w="635631">
                      <a:extLst>
                        <a:ext uri="{9D8B030D-6E8A-4147-A177-3AD203B41FA5}">
                          <a16:colId xmlns:a16="http://schemas.microsoft.com/office/drawing/2014/main" val="1971428046"/>
                        </a:ext>
                      </a:extLst>
                    </a:gridCol>
                  </a:tblGrid>
                  <a:tr h="355601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91271593"/>
                      </a:ext>
                    </a:extLst>
                  </a:tr>
                  <a:tr h="270329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4389354"/>
                      </a:ext>
                    </a:extLst>
                  </a:tr>
                  <a:tr h="377190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170709772"/>
                      </a:ext>
                    </a:extLst>
                  </a:tr>
                  <a:tr h="270329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b="1" dirty="0">
                              <a:solidFill>
                                <a:srgbClr val="FF0000"/>
                              </a:solidFill>
                            </a:rPr>
                            <a:t>0  … 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b="1" dirty="0"/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781574202"/>
                      </a:ext>
                    </a:extLst>
                  </a:tr>
                  <a:tr h="377190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35555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4">
                <a:extLst>
                  <a:ext uri="{FF2B5EF4-FFF2-40B4-BE49-F238E27FC236}">
                    <a16:creationId xmlns:a16="http://schemas.microsoft.com/office/drawing/2014/main" id="{EA924630-11BA-6B05-2920-45875BBDA99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768620" y="2636258"/>
              <a:ext cx="3007894" cy="1650639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663620">
                      <a:extLst>
                        <a:ext uri="{9D8B030D-6E8A-4147-A177-3AD203B41FA5}">
                          <a16:colId xmlns:a16="http://schemas.microsoft.com/office/drawing/2014/main" val="328495932"/>
                        </a:ext>
                      </a:extLst>
                    </a:gridCol>
                    <a:gridCol w="262302">
                      <a:extLst>
                        <a:ext uri="{9D8B030D-6E8A-4147-A177-3AD203B41FA5}">
                          <a16:colId xmlns:a16="http://schemas.microsoft.com/office/drawing/2014/main" val="3757745314"/>
                        </a:ext>
                      </a:extLst>
                    </a:gridCol>
                    <a:gridCol w="572009">
                      <a:extLst>
                        <a:ext uri="{9D8B030D-6E8A-4147-A177-3AD203B41FA5}">
                          <a16:colId xmlns:a16="http://schemas.microsoft.com/office/drawing/2014/main" val="2700394302"/>
                        </a:ext>
                      </a:extLst>
                    </a:gridCol>
                    <a:gridCol w="262226">
                      <a:extLst>
                        <a:ext uri="{9D8B030D-6E8A-4147-A177-3AD203B41FA5}">
                          <a16:colId xmlns:a16="http://schemas.microsoft.com/office/drawing/2014/main" val="2166679539"/>
                        </a:ext>
                      </a:extLst>
                    </a:gridCol>
                    <a:gridCol w="390770">
                      <a:extLst>
                        <a:ext uri="{9D8B030D-6E8A-4147-A177-3AD203B41FA5}">
                          <a16:colId xmlns:a16="http://schemas.microsoft.com/office/drawing/2014/main" val="3662794480"/>
                        </a:ext>
                      </a:extLst>
                    </a:gridCol>
                    <a:gridCol w="221336">
                      <a:extLst>
                        <a:ext uri="{9D8B030D-6E8A-4147-A177-3AD203B41FA5}">
                          <a16:colId xmlns:a16="http://schemas.microsoft.com/office/drawing/2014/main" val="4257201305"/>
                        </a:ext>
                      </a:extLst>
                    </a:gridCol>
                    <a:gridCol w="635631">
                      <a:extLst>
                        <a:ext uri="{9D8B030D-6E8A-4147-A177-3AD203B41FA5}">
                          <a16:colId xmlns:a16="http://schemas.microsoft.com/office/drawing/2014/main" val="1971428046"/>
                        </a:ext>
                      </a:extLst>
                    </a:gridCol>
                  </a:tblGrid>
                  <a:tr h="355601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55814" r="-800000" b="-364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74419" r="-481395" b="-364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56757" r="-286486" b="-364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91271593"/>
                      </a:ext>
                    </a:extLst>
                  </a:tr>
                  <a:tr h="270329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4389354"/>
                      </a:ext>
                    </a:extLst>
                  </a:tr>
                  <a:tr h="377190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170709772"/>
                      </a:ext>
                    </a:extLst>
                  </a:tr>
                  <a:tr h="270329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b="1" dirty="0">
                              <a:solidFill>
                                <a:srgbClr val="FF0000"/>
                              </a:solidFill>
                            </a:rPr>
                            <a:t>0  … 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b="1" dirty="0"/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781574202"/>
                      </a:ext>
                    </a:extLst>
                  </a:tr>
                  <a:tr h="377190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355553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5">
                <a:extLst>
                  <a:ext uri="{FF2B5EF4-FFF2-40B4-BE49-F238E27FC236}">
                    <a16:creationId xmlns:a16="http://schemas.microsoft.com/office/drawing/2014/main" id="{3AE254C8-898E-A450-3541-D79FF112F7A5}"/>
                  </a:ext>
                </a:extLst>
              </p:cNvPr>
              <p:cNvSpPr/>
              <p:nvPr/>
            </p:nvSpPr>
            <p:spPr>
              <a:xfrm>
                <a:off x="256429" y="2862490"/>
                <a:ext cx="4906259" cy="171206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5800">
                  <a:buClrTx/>
                </a:pPr>
                <a:r>
                  <a:rPr lang="en-US" sz="1800" b="1" kern="1200" dirty="0">
                    <a:solidFill>
                      <a:prstClr val="black"/>
                    </a:solidFill>
                    <a:latin typeface="Calibri" panose="020F0502020204030204"/>
                  </a:rPr>
                  <a:t>The decoding algorithm: </a:t>
                </a:r>
              </a:p>
              <a:p>
                <a:pPr marL="257175" indent="-257175" defTabSz="685800">
                  <a:buClrTx/>
                  <a:buFont typeface="Arial" panose="020B0604020202020204" pitchFamily="34" charset="0"/>
                  <a:buChar char="•"/>
                </a:pPr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Start with </a:t>
                </a:r>
                <a14:m>
                  <m:oMath xmlns:m="http://schemas.openxmlformats.org/officeDocument/2006/math"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≔[</m:t>
                    </m:r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. </a:t>
                </a:r>
              </a:p>
              <a:p>
                <a:pPr marL="257175" indent="-257175" defTabSz="685800">
                  <a:buClrTx/>
                  <a:buFont typeface="Arial" panose="020B0604020202020204" pitchFamily="34" charset="0"/>
                  <a:buChar char="•"/>
                </a:pPr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Make all the tests defined by </a:t>
                </a:r>
                <a14:m>
                  <m:oMath xmlns:m="http://schemas.openxmlformats.org/officeDocument/2006/math"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. </a:t>
                </a:r>
              </a:p>
              <a:p>
                <a:pPr marL="257175" indent="-257175" defTabSz="685800">
                  <a:buClrTx/>
                  <a:buFont typeface="Arial" panose="020B0604020202020204" pitchFamily="34" charset="0"/>
                  <a:buChar char="•"/>
                </a:pPr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For every negative answer in a row </a:t>
                </a:r>
                <a14:m>
                  <m:oMath xmlns:m="http://schemas.openxmlformats.org/officeDocument/2006/math"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 ,</a:t>
                </a:r>
              </a:p>
              <a:p>
                <a:pPr marL="342900" lvl="1" defTabSz="685800">
                  <a:buClrTx/>
                </a:pPr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- Remove from </a:t>
                </a:r>
                <a14:m>
                  <m:oMath xmlns:m="http://schemas.openxmlformats.org/officeDocument/2006/math"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 all items </a:t>
                </a:r>
                <a14:m>
                  <m:oMath xmlns:m="http://schemas.openxmlformats.org/officeDocument/2006/math"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800" kern="12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algn="ctr" defTabSz="685800">
                  <a:buClrTx/>
                </a:pPr>
                <a:endParaRPr lang="en-IL" sz="1350" kern="12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9" name="Rounded Rectangle 5">
                <a:extLst>
                  <a:ext uri="{FF2B5EF4-FFF2-40B4-BE49-F238E27FC236}">
                    <a16:creationId xmlns:a16="http://schemas.microsoft.com/office/drawing/2014/main" id="{3AE254C8-898E-A450-3541-D79FF112F7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29" y="2862490"/>
                <a:ext cx="4906259" cy="1712063"/>
              </a:xfrm>
              <a:prstGeom prst="roundRect">
                <a:avLst/>
              </a:prstGeom>
              <a:blipFill>
                <a:blip r:embed="rId3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10">
                <a:extLst>
                  <a:ext uri="{FF2B5EF4-FFF2-40B4-BE49-F238E27FC236}">
                    <a16:creationId xmlns:a16="http://schemas.microsoft.com/office/drawing/2014/main" id="{8437A193-31AC-948E-C7A3-C3D7A8C88056}"/>
                  </a:ext>
                </a:extLst>
              </p:cNvPr>
              <p:cNvSpPr/>
              <p:nvPr/>
            </p:nvSpPr>
            <p:spPr>
              <a:xfrm>
                <a:off x="547721" y="4653315"/>
                <a:ext cx="4317317" cy="349804"/>
              </a:xfrm>
              <a:prstGeom prst="wedgeRoundRectCallout">
                <a:avLst>
                  <a:gd name="adj1" fmla="val 86721"/>
                  <a:gd name="adj2" fmla="val -19539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:r>
                  <a:rPr lang="en-US" sz="1350" kern="1200" dirty="0">
                    <a:solidFill>
                      <a:prstClr val="white"/>
                    </a:solidFill>
                    <a:latin typeface="Calibri" panose="020F0502020204030204"/>
                  </a:rPr>
                  <a:t>Such test guarantees to eliminate </a:t>
                </a:r>
                <a14:m>
                  <m:oMath xmlns:m="http://schemas.openxmlformats.org/officeDocument/2006/math">
                    <m:r>
                      <a:rPr lang="en-US" sz="1350" i="1" kern="120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350" kern="1200" dirty="0">
                    <a:solidFill>
                      <a:prstClr val="white"/>
                    </a:solidFill>
                    <a:latin typeface="Calibri" panose="020F0502020204030204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1350" i="1" kern="120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350" kern="1200" dirty="0">
                    <a:solidFill>
                      <a:prstClr val="white"/>
                    </a:solidFill>
                    <a:latin typeface="Calibri" panose="020F0502020204030204"/>
                  </a:rPr>
                  <a:t>. </a:t>
                </a:r>
              </a:p>
            </p:txBody>
          </p:sp>
        </mc:Choice>
        <mc:Fallback xmlns="">
          <p:sp>
            <p:nvSpPr>
              <p:cNvPr id="10" name="Rounded Rectangular Callout 10">
                <a:extLst>
                  <a:ext uri="{FF2B5EF4-FFF2-40B4-BE49-F238E27FC236}">
                    <a16:creationId xmlns:a16="http://schemas.microsoft.com/office/drawing/2014/main" id="{8437A193-31AC-948E-C7A3-C3D7A8C880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21" y="4653315"/>
                <a:ext cx="4317317" cy="349804"/>
              </a:xfrm>
              <a:prstGeom prst="wedgeRoundRectCallout">
                <a:avLst>
                  <a:gd name="adj1" fmla="val 86721"/>
                  <a:gd name="adj2" fmla="val -195395"/>
                  <a:gd name="adj3" fmla="val 16667"/>
                </a:avLst>
              </a:prstGeom>
              <a:blipFill>
                <a:blip r:embed="rId4"/>
                <a:stretch>
                  <a:fillRect b="-34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961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55FB7-C5D7-382A-78FF-8904D962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results on the trained model </a:t>
            </a:r>
            <a:endParaRPr lang="en-I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789A23-A2F0-0491-DD33-621E92A5D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740" y="1345824"/>
            <a:ext cx="2886075" cy="317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012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5620" y="841772"/>
            <a:ext cx="5322700" cy="1790700"/>
          </a:xfrm>
        </p:spPr>
        <p:txBody>
          <a:bodyPr/>
          <a:lstStyle/>
          <a:p>
            <a:r>
              <a:rPr lang="en-US" dirty="0"/>
              <a:t>Building Simulator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Why We Need This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Model training is time-consuming. </a:t>
            </a:r>
            <a:endParaRPr lang="en-US" dirty="0"/>
          </a:p>
          <a:p>
            <a:r>
              <a:rPr dirty="0"/>
              <a:t>Our primary objective is to evaluate the performance of our group testing algorithm.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4EB32-9345-3528-8A6F-406FEAC1C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663" y="280967"/>
            <a:ext cx="7886700" cy="994172"/>
          </a:xfrm>
        </p:spPr>
        <p:txBody>
          <a:bodyPr/>
          <a:lstStyle/>
          <a:p>
            <a:r>
              <a:rPr lang="en-US" dirty="0"/>
              <a:t>Naive Solution</a:t>
            </a:r>
            <a:endParaRPr lang="en-I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E789C0-391C-8636-A807-2EB411803920}"/>
              </a:ext>
            </a:extLst>
          </p:cNvPr>
          <p:cNvSpPr/>
          <p:nvPr/>
        </p:nvSpPr>
        <p:spPr>
          <a:xfrm>
            <a:off x="129784" y="2132035"/>
            <a:ext cx="905789" cy="46069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CCTV</a:t>
            </a:r>
            <a:endParaRPr lang="en-IL" sz="105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33EB34F-B359-5B1D-BF8E-70865E25B288}"/>
              </a:ext>
            </a:extLst>
          </p:cNvPr>
          <p:cNvCxnSpPr>
            <a:cxnSpLocks/>
          </p:cNvCxnSpPr>
          <p:nvPr/>
        </p:nvCxnSpPr>
        <p:spPr>
          <a:xfrm>
            <a:off x="1147586" y="2367620"/>
            <a:ext cx="1107465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B73B3FD-6DD0-4F41-1C10-B0CFDAE04910}"/>
              </a:ext>
            </a:extLst>
          </p:cNvPr>
          <p:cNvGrpSpPr/>
          <p:nvPr/>
        </p:nvGrpSpPr>
        <p:grpSpPr>
          <a:xfrm>
            <a:off x="1758560" y="1473910"/>
            <a:ext cx="2169952" cy="1610210"/>
            <a:chOff x="6037789" y="3690182"/>
            <a:chExt cx="2893269" cy="214694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E1B9C8E-0326-8DEF-367B-FD83752FDF0B}"/>
                </a:ext>
              </a:extLst>
            </p:cNvPr>
            <p:cNvSpPr/>
            <p:nvPr/>
          </p:nvSpPr>
          <p:spPr>
            <a:xfrm>
              <a:off x="6037789" y="3690182"/>
              <a:ext cx="1109761" cy="38666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71B70E-BA71-2DC0-B840-5A572B1ADB8D}"/>
                </a:ext>
              </a:extLst>
            </p:cNvPr>
            <p:cNvSpPr/>
            <p:nvPr/>
          </p:nvSpPr>
          <p:spPr>
            <a:xfrm>
              <a:off x="6144897" y="3774064"/>
              <a:ext cx="1109761" cy="38666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FD2587-5B08-A6C8-1632-9AB3B08F41AD}"/>
                </a:ext>
              </a:extLst>
            </p:cNvPr>
            <p:cNvSpPr/>
            <p:nvPr/>
          </p:nvSpPr>
          <p:spPr>
            <a:xfrm>
              <a:off x="6297297" y="3926464"/>
              <a:ext cx="1109761" cy="38666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F3FCC8-5888-BDB6-AF9C-9E177E115D08}"/>
                </a:ext>
              </a:extLst>
            </p:cNvPr>
            <p:cNvSpPr/>
            <p:nvPr/>
          </p:nvSpPr>
          <p:spPr>
            <a:xfrm>
              <a:off x="6449697" y="4078864"/>
              <a:ext cx="1109761" cy="38666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0F87537-22E2-5255-B5DF-6744A8B551B4}"/>
                </a:ext>
              </a:extLst>
            </p:cNvPr>
            <p:cNvSpPr/>
            <p:nvPr/>
          </p:nvSpPr>
          <p:spPr>
            <a:xfrm>
              <a:off x="6602097" y="4231264"/>
              <a:ext cx="1109761" cy="38666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D4BEE4-BAA5-8D7F-0E67-C18B28A696DF}"/>
                </a:ext>
              </a:extLst>
            </p:cNvPr>
            <p:cNvSpPr/>
            <p:nvPr/>
          </p:nvSpPr>
          <p:spPr>
            <a:xfrm>
              <a:off x="6754497" y="4383664"/>
              <a:ext cx="1109761" cy="38666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F8F7565-4D57-BFC3-7DDB-4808C0947E1F}"/>
                </a:ext>
              </a:extLst>
            </p:cNvPr>
            <p:cNvSpPr/>
            <p:nvPr/>
          </p:nvSpPr>
          <p:spPr>
            <a:xfrm>
              <a:off x="6906897" y="4536064"/>
              <a:ext cx="1109761" cy="38666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FC8F089-51AD-7BF5-E9B8-10B13A6BAEDF}"/>
                </a:ext>
              </a:extLst>
            </p:cNvPr>
            <p:cNvSpPr/>
            <p:nvPr/>
          </p:nvSpPr>
          <p:spPr>
            <a:xfrm>
              <a:off x="7059297" y="4688464"/>
              <a:ext cx="1109761" cy="38666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FE5EF6-B87B-94A6-F89C-F46764F65FF4}"/>
                </a:ext>
              </a:extLst>
            </p:cNvPr>
            <p:cNvSpPr/>
            <p:nvPr/>
          </p:nvSpPr>
          <p:spPr>
            <a:xfrm>
              <a:off x="7211697" y="4840864"/>
              <a:ext cx="1109761" cy="38666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E8E7032-FB5E-D9AD-2E21-2B2015268848}"/>
                </a:ext>
              </a:extLst>
            </p:cNvPr>
            <p:cNvSpPr/>
            <p:nvPr/>
          </p:nvSpPr>
          <p:spPr>
            <a:xfrm>
              <a:off x="7364097" y="4993264"/>
              <a:ext cx="1109761" cy="38666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C16F68D-552E-976F-4B05-D956B1AB8220}"/>
                </a:ext>
              </a:extLst>
            </p:cNvPr>
            <p:cNvSpPr/>
            <p:nvPr/>
          </p:nvSpPr>
          <p:spPr>
            <a:xfrm>
              <a:off x="7516497" y="5145664"/>
              <a:ext cx="1109761" cy="38666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143FD33-F545-ECD0-335D-822BA93171A3}"/>
                </a:ext>
              </a:extLst>
            </p:cNvPr>
            <p:cNvSpPr/>
            <p:nvPr/>
          </p:nvSpPr>
          <p:spPr>
            <a:xfrm>
              <a:off x="7668897" y="5298064"/>
              <a:ext cx="1109761" cy="38666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706A902-DFA6-B468-97E2-14FB5F831D83}"/>
                </a:ext>
              </a:extLst>
            </p:cNvPr>
            <p:cNvSpPr/>
            <p:nvPr/>
          </p:nvSpPr>
          <p:spPr>
            <a:xfrm>
              <a:off x="7821297" y="5450464"/>
              <a:ext cx="1109761" cy="38666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D5A8329-3457-0712-415E-16C55B04E39B}"/>
              </a:ext>
            </a:extLst>
          </p:cNvPr>
          <p:cNvSpPr/>
          <p:nvPr/>
        </p:nvSpPr>
        <p:spPr>
          <a:xfrm>
            <a:off x="1094433" y="3010506"/>
            <a:ext cx="1545399" cy="701365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Convert the video to frames</a:t>
            </a:r>
            <a:endParaRPr lang="en-IL" sz="1050" dirty="0">
              <a:solidFill>
                <a:sysClr val="windowText" lastClr="000000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DED8671-2312-3123-DA3C-EE6177A052B1}"/>
              </a:ext>
            </a:extLst>
          </p:cNvPr>
          <p:cNvCxnSpPr>
            <a:cxnSpLocks/>
          </p:cNvCxnSpPr>
          <p:nvPr/>
        </p:nvCxnSpPr>
        <p:spPr>
          <a:xfrm>
            <a:off x="3778199" y="2336921"/>
            <a:ext cx="1107465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E9286BD3-29B7-2600-AE12-C1ED05C452EA}"/>
              </a:ext>
            </a:extLst>
          </p:cNvPr>
          <p:cNvSpPr/>
          <p:nvPr/>
        </p:nvSpPr>
        <p:spPr>
          <a:xfrm>
            <a:off x="5052962" y="2191921"/>
            <a:ext cx="832321" cy="289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66B9CF-E682-DD04-3563-8774E65390BE}"/>
              </a:ext>
            </a:extLst>
          </p:cNvPr>
          <p:cNvCxnSpPr>
            <a:cxnSpLocks/>
          </p:cNvCxnSpPr>
          <p:nvPr/>
        </p:nvCxnSpPr>
        <p:spPr>
          <a:xfrm>
            <a:off x="7885501" y="2316019"/>
            <a:ext cx="332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CF7B456-FB16-9797-802A-6644A3E1B7AE}"/>
              </a:ext>
            </a:extLst>
          </p:cNvPr>
          <p:cNvSpPr txBox="1"/>
          <p:nvPr/>
        </p:nvSpPr>
        <p:spPr>
          <a:xfrm>
            <a:off x="8217670" y="2083983"/>
            <a:ext cx="8642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Firearm?</a:t>
            </a:r>
          </a:p>
          <a:p>
            <a:r>
              <a:rPr lang="en-US" sz="1050" dirty="0"/>
              <a:t> (YES/NO)</a:t>
            </a:r>
            <a:endParaRPr lang="en-IL" sz="105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42CF3BB-B3FD-25E8-E7A3-8ADD5B4E22E5}"/>
              </a:ext>
            </a:extLst>
          </p:cNvPr>
          <p:cNvSpPr/>
          <p:nvPr/>
        </p:nvSpPr>
        <p:spPr>
          <a:xfrm>
            <a:off x="6456172" y="1914962"/>
            <a:ext cx="1357906" cy="843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CNN</a:t>
            </a:r>
          </a:p>
          <a:p>
            <a:pPr algn="ctr"/>
            <a:r>
              <a:rPr lang="en-US" sz="1050" dirty="0"/>
              <a:t>Convolutional Neural Network </a:t>
            </a:r>
            <a:endParaRPr lang="en-IL" sz="105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5D56D0E-1490-32B7-FB1B-49BE8F8ED153}"/>
              </a:ext>
            </a:extLst>
          </p:cNvPr>
          <p:cNvCxnSpPr>
            <a:cxnSpLocks/>
          </p:cNvCxnSpPr>
          <p:nvPr/>
        </p:nvCxnSpPr>
        <p:spPr>
          <a:xfrm>
            <a:off x="6052580" y="2336921"/>
            <a:ext cx="332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45CF4AD-8E2A-CE70-75E2-1C0ADAAD3125}"/>
              </a:ext>
            </a:extLst>
          </p:cNvPr>
          <p:cNvSpPr/>
          <p:nvPr/>
        </p:nvSpPr>
        <p:spPr>
          <a:xfrm>
            <a:off x="4708145" y="3010506"/>
            <a:ext cx="1545399" cy="701365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Check each frame one by one </a:t>
            </a:r>
            <a:endParaRPr lang="en-IL" sz="105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5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0" grpId="0" animBg="1"/>
      <p:bldP spid="32" grpId="0" animBg="1"/>
      <p:bldP spid="34" grpId="0"/>
      <p:bldP spid="35" grpId="0" animBg="1"/>
      <p:bldP spid="3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We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Simulate the model's expected output to approximate a model with a 90% accuracy rate.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How the Simulator Works</a:t>
            </a:r>
          </a:p>
        </p:txBody>
      </p:sp>
      <p:grpSp>
        <p:nvGrpSpPr>
          <p:cNvPr id="4" name="Google Shape;203;p24">
            <a:extLst>
              <a:ext uri="{FF2B5EF4-FFF2-40B4-BE49-F238E27FC236}">
                <a16:creationId xmlns:a16="http://schemas.microsoft.com/office/drawing/2014/main" id="{C217F191-91C5-3AFE-3A3E-8B0547AA9CC3}"/>
              </a:ext>
            </a:extLst>
          </p:cNvPr>
          <p:cNvGrpSpPr/>
          <p:nvPr/>
        </p:nvGrpSpPr>
        <p:grpSpPr>
          <a:xfrm>
            <a:off x="794370" y="2353900"/>
            <a:ext cx="6187552" cy="1208867"/>
            <a:chOff x="535147" y="1506648"/>
            <a:chExt cx="11727734" cy="2053800"/>
          </a:xfrm>
        </p:grpSpPr>
        <p:cxnSp>
          <p:nvCxnSpPr>
            <p:cNvPr id="5" name="Google Shape;204;p24">
              <a:extLst>
                <a:ext uri="{FF2B5EF4-FFF2-40B4-BE49-F238E27FC236}">
                  <a16:creationId xmlns:a16="http://schemas.microsoft.com/office/drawing/2014/main" id="{0848D090-BFC2-4A76-8E87-A01239A2D75A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V="1">
              <a:off x="7959042" y="2533549"/>
              <a:ext cx="2372438" cy="5838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6" name="Google Shape;205;p24">
              <a:extLst>
                <a:ext uri="{FF2B5EF4-FFF2-40B4-BE49-F238E27FC236}">
                  <a16:creationId xmlns:a16="http://schemas.microsoft.com/office/drawing/2014/main" id="{3D2FF834-98C5-DF71-FA4F-20CDD6CCFD2B}"/>
                </a:ext>
              </a:extLst>
            </p:cNvPr>
            <p:cNvSpPr txBox="1"/>
            <p:nvPr/>
          </p:nvSpPr>
          <p:spPr>
            <a:xfrm>
              <a:off x="10331480" y="2239446"/>
              <a:ext cx="1931401" cy="5882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Output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206;p24">
              <a:extLst>
                <a:ext uri="{FF2B5EF4-FFF2-40B4-BE49-F238E27FC236}">
                  <a16:creationId xmlns:a16="http://schemas.microsoft.com/office/drawing/2014/main" id="{A6B0E447-E623-34FA-7178-361E552F4434}"/>
                </a:ext>
              </a:extLst>
            </p:cNvPr>
            <p:cNvSpPr/>
            <p:nvPr/>
          </p:nvSpPr>
          <p:spPr>
            <a:xfrm>
              <a:off x="3837042" y="1506648"/>
              <a:ext cx="4122000" cy="2053800"/>
            </a:xfrm>
            <a:prstGeom prst="rect">
              <a:avLst/>
            </a:prstGeom>
            <a:solidFill>
              <a:srgbClr val="3F3F3F"/>
            </a:solidFill>
            <a:ln w="12700" cap="flat" cmpd="sng">
              <a:solidFill>
                <a:srgbClr val="2F491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Simulator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" name="Google Shape;207;p24">
              <a:extLst>
                <a:ext uri="{FF2B5EF4-FFF2-40B4-BE49-F238E27FC236}">
                  <a16:creationId xmlns:a16="http://schemas.microsoft.com/office/drawing/2014/main" id="{022BC790-8145-2511-9CD9-32BB2F6A28AC}"/>
                </a:ext>
              </a:extLst>
            </p:cNvPr>
            <p:cNvCxnSpPr>
              <a:cxnSpLocks/>
              <a:stCxn id="9" idx="3"/>
              <a:endCxn id="7" idx="1"/>
            </p:cNvCxnSpPr>
            <p:nvPr/>
          </p:nvCxnSpPr>
          <p:spPr>
            <a:xfrm>
              <a:off x="2576646" y="2533549"/>
              <a:ext cx="1260396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9" name="Google Shape;208;p24">
              <a:extLst>
                <a:ext uri="{FF2B5EF4-FFF2-40B4-BE49-F238E27FC236}">
                  <a16:creationId xmlns:a16="http://schemas.microsoft.com/office/drawing/2014/main" id="{2947A234-7DD7-CF36-4154-23C77192C6D3}"/>
                </a:ext>
              </a:extLst>
            </p:cNvPr>
            <p:cNvSpPr/>
            <p:nvPr/>
          </p:nvSpPr>
          <p:spPr>
            <a:xfrm>
              <a:off x="535147" y="1914499"/>
              <a:ext cx="2041499" cy="12381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Images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" name="Google Shape;204;p24">
            <a:extLst>
              <a:ext uri="{FF2B5EF4-FFF2-40B4-BE49-F238E27FC236}">
                <a16:creationId xmlns:a16="http://schemas.microsoft.com/office/drawing/2014/main" id="{8CB6E31E-ED65-2248-6925-BCCC39868F2C}"/>
              </a:ext>
            </a:extLst>
          </p:cNvPr>
          <p:cNvCxnSpPr>
            <a:cxnSpLocks/>
          </p:cNvCxnSpPr>
          <p:nvPr/>
        </p:nvCxnSpPr>
        <p:spPr>
          <a:xfrm flipV="1">
            <a:off x="6709149" y="2608507"/>
            <a:ext cx="532075" cy="349827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2" name="Google Shape;205;p24">
            <a:extLst>
              <a:ext uri="{FF2B5EF4-FFF2-40B4-BE49-F238E27FC236}">
                <a16:creationId xmlns:a16="http://schemas.microsoft.com/office/drawing/2014/main" id="{ABD9BA29-EC22-20CF-A956-780695C2AF98}"/>
              </a:ext>
            </a:extLst>
          </p:cNvPr>
          <p:cNvSpPr txBox="1"/>
          <p:nvPr/>
        </p:nvSpPr>
        <p:spPr>
          <a:xfrm>
            <a:off x="5962916" y="1971188"/>
            <a:ext cx="1019007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Target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" name="Google Shape;204;p24">
            <a:extLst>
              <a:ext uri="{FF2B5EF4-FFF2-40B4-BE49-F238E27FC236}">
                <a16:creationId xmlns:a16="http://schemas.microsoft.com/office/drawing/2014/main" id="{DE5794F0-B4A2-10EA-9E9B-4EFA9281BAC2}"/>
              </a:ext>
            </a:extLst>
          </p:cNvPr>
          <p:cNvCxnSpPr>
            <a:cxnSpLocks/>
          </p:cNvCxnSpPr>
          <p:nvPr/>
        </p:nvCxnSpPr>
        <p:spPr>
          <a:xfrm>
            <a:off x="6707069" y="2221740"/>
            <a:ext cx="549709" cy="349827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" name="Google Shape;204;p24">
            <a:extLst>
              <a:ext uri="{FF2B5EF4-FFF2-40B4-BE49-F238E27FC236}">
                <a16:creationId xmlns:a16="http://schemas.microsoft.com/office/drawing/2014/main" id="{66DA1E40-90ED-FE11-AA5D-1B8D9DED6E1F}"/>
              </a:ext>
            </a:extLst>
          </p:cNvPr>
          <p:cNvCxnSpPr>
            <a:cxnSpLocks/>
          </p:cNvCxnSpPr>
          <p:nvPr/>
        </p:nvCxnSpPr>
        <p:spPr>
          <a:xfrm>
            <a:off x="7262445" y="2571750"/>
            <a:ext cx="608325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" name="Google Shape;205;p24">
            <a:extLst>
              <a:ext uri="{FF2B5EF4-FFF2-40B4-BE49-F238E27FC236}">
                <a16:creationId xmlns:a16="http://schemas.microsoft.com/office/drawing/2014/main" id="{14390055-42E6-E03C-7353-D63FE0F08BA0}"/>
              </a:ext>
            </a:extLst>
          </p:cNvPr>
          <p:cNvSpPr txBox="1"/>
          <p:nvPr/>
        </p:nvSpPr>
        <p:spPr>
          <a:xfrm>
            <a:off x="7818950" y="2398641"/>
            <a:ext cx="1019007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Accuracy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05;p24">
            <a:extLst>
              <a:ext uri="{FF2B5EF4-FFF2-40B4-BE49-F238E27FC236}">
                <a16:creationId xmlns:a16="http://schemas.microsoft.com/office/drawing/2014/main" id="{705BF567-1413-DE52-735B-515634E7B8B6}"/>
              </a:ext>
            </a:extLst>
          </p:cNvPr>
          <p:cNvSpPr txBox="1"/>
          <p:nvPr/>
        </p:nvSpPr>
        <p:spPr>
          <a:xfrm>
            <a:off x="4779439" y="2593961"/>
            <a:ext cx="1111407" cy="31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Group Test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A9F9F-99C3-BEBF-0C7E-4E31E2EE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direction to investigate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AAF57-646D-98FF-3B37-14859396A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Further investigate the performance of group testing algorithms on these settings.</a:t>
            </a:r>
          </a:p>
          <a:p>
            <a:r>
              <a:rPr lang="en-US" dirty="0"/>
              <a:t>Can we adopt the trained CNNs to work with any size of group?</a:t>
            </a:r>
          </a:p>
          <a:p>
            <a:r>
              <a:rPr lang="en-US" dirty="0"/>
              <a:t>To make real-world identification of firearm, the CNN should be trained on images from surveillance cameras rather than high resolution dataset like ImageNet. 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9664427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BEF180-7097-FD34-86B6-38DA55702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Thank you!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2F05F3-F2DC-62C4-EBC8-13CC1F444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61512">
            <a:off x="480836" y="1689309"/>
            <a:ext cx="3638124" cy="27296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CB7E4C7-360E-E1C1-78A5-9C40E086F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99973">
            <a:off x="4733361" y="451197"/>
            <a:ext cx="3891002" cy="389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68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6322F-A425-D670-48D2-D5B227E79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53" y="-66251"/>
            <a:ext cx="7886700" cy="994172"/>
          </a:xfrm>
        </p:spPr>
        <p:txBody>
          <a:bodyPr/>
          <a:lstStyle/>
          <a:p>
            <a:r>
              <a:rPr kumimoji="0" lang="en-US" altLang="zh-CN" sz="2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Inference Time Bottleneck</a:t>
            </a:r>
            <a:endParaRPr lang="en-IL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E452C76-AD13-6527-0A2A-8754EAF34CDA}"/>
              </a:ext>
            </a:extLst>
          </p:cNvPr>
          <p:cNvSpPr/>
          <p:nvPr/>
        </p:nvSpPr>
        <p:spPr>
          <a:xfrm>
            <a:off x="140166" y="3866227"/>
            <a:ext cx="1545399" cy="566576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Standard CCTV frame rate is 30FPS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AFE2B09-56E6-F7FE-DA41-8EC03B06EF9C}"/>
              </a:ext>
            </a:extLst>
          </p:cNvPr>
          <p:cNvGrpSpPr/>
          <p:nvPr/>
        </p:nvGrpSpPr>
        <p:grpSpPr>
          <a:xfrm>
            <a:off x="140167" y="2263049"/>
            <a:ext cx="8952164" cy="1610210"/>
            <a:chOff x="186888" y="3017398"/>
            <a:chExt cx="11936219" cy="214694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44BBA05-3491-FAAE-876A-37EFC96CFF21}"/>
                </a:ext>
              </a:extLst>
            </p:cNvPr>
            <p:cNvSpPr/>
            <p:nvPr/>
          </p:nvSpPr>
          <p:spPr>
            <a:xfrm>
              <a:off x="186888" y="3894898"/>
              <a:ext cx="1207718" cy="61425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CCTV</a:t>
              </a:r>
              <a:endParaRPr lang="en-IL" sz="1050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9C1CE02-249F-86E5-38E6-33498D1260E5}"/>
                </a:ext>
              </a:extLst>
            </p:cNvPr>
            <p:cNvCxnSpPr>
              <a:cxnSpLocks/>
            </p:cNvCxnSpPr>
            <p:nvPr/>
          </p:nvCxnSpPr>
          <p:spPr>
            <a:xfrm>
              <a:off x="1543957" y="4209012"/>
              <a:ext cx="1476620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58DC8B5-9A5F-ABC5-C042-1E3F38CC8596}"/>
                </a:ext>
              </a:extLst>
            </p:cNvPr>
            <p:cNvGrpSpPr/>
            <p:nvPr/>
          </p:nvGrpSpPr>
          <p:grpSpPr>
            <a:xfrm>
              <a:off x="2358589" y="3017398"/>
              <a:ext cx="2893269" cy="2146947"/>
              <a:chOff x="6037789" y="3690182"/>
              <a:chExt cx="2893269" cy="2146947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27A197F-36B2-EB0E-82D5-EECA65EE28BC}"/>
                  </a:ext>
                </a:extLst>
              </p:cNvPr>
              <p:cNvSpPr/>
              <p:nvPr/>
            </p:nvSpPr>
            <p:spPr>
              <a:xfrm>
                <a:off x="6037789" y="3690182"/>
                <a:ext cx="1109761" cy="38666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B26DC13-5094-9627-75C0-188A230D8D1D}"/>
                  </a:ext>
                </a:extLst>
              </p:cNvPr>
              <p:cNvSpPr/>
              <p:nvPr/>
            </p:nvSpPr>
            <p:spPr>
              <a:xfrm>
                <a:off x="6144897" y="3774064"/>
                <a:ext cx="1109761" cy="38666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8DCF067-8A94-C440-8625-0EAD2B43F382}"/>
                  </a:ext>
                </a:extLst>
              </p:cNvPr>
              <p:cNvSpPr/>
              <p:nvPr/>
            </p:nvSpPr>
            <p:spPr>
              <a:xfrm>
                <a:off x="6297297" y="3926464"/>
                <a:ext cx="1109761" cy="38666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4D3A056-942F-AB5C-34A5-0EF079C67F14}"/>
                  </a:ext>
                </a:extLst>
              </p:cNvPr>
              <p:cNvSpPr/>
              <p:nvPr/>
            </p:nvSpPr>
            <p:spPr>
              <a:xfrm>
                <a:off x="6449697" y="4078864"/>
                <a:ext cx="1109761" cy="38666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D02250E-6021-D967-B911-B679D64A008D}"/>
                  </a:ext>
                </a:extLst>
              </p:cNvPr>
              <p:cNvSpPr/>
              <p:nvPr/>
            </p:nvSpPr>
            <p:spPr>
              <a:xfrm>
                <a:off x="6602097" y="4231264"/>
                <a:ext cx="1109761" cy="38666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B4211C1-1302-51EE-D33C-378AA7F6D98E}"/>
                  </a:ext>
                </a:extLst>
              </p:cNvPr>
              <p:cNvSpPr/>
              <p:nvPr/>
            </p:nvSpPr>
            <p:spPr>
              <a:xfrm>
                <a:off x="6754497" y="4383664"/>
                <a:ext cx="1109761" cy="38666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BA25C4D-1616-8C9D-3684-EBC76DDD4FFA}"/>
                  </a:ext>
                </a:extLst>
              </p:cNvPr>
              <p:cNvSpPr/>
              <p:nvPr/>
            </p:nvSpPr>
            <p:spPr>
              <a:xfrm>
                <a:off x="6906897" y="4536064"/>
                <a:ext cx="1109761" cy="38666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4E279F6-5A83-6757-B29C-78572B9FE5FD}"/>
                  </a:ext>
                </a:extLst>
              </p:cNvPr>
              <p:cNvSpPr/>
              <p:nvPr/>
            </p:nvSpPr>
            <p:spPr>
              <a:xfrm>
                <a:off x="7059297" y="4688464"/>
                <a:ext cx="1109761" cy="38666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75DF812-2677-C4AA-0ABE-37918327BA51}"/>
                  </a:ext>
                </a:extLst>
              </p:cNvPr>
              <p:cNvSpPr/>
              <p:nvPr/>
            </p:nvSpPr>
            <p:spPr>
              <a:xfrm>
                <a:off x="7211697" y="4840864"/>
                <a:ext cx="1109761" cy="38666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6C27D49-266D-CF62-41EB-90AB662432E2}"/>
                  </a:ext>
                </a:extLst>
              </p:cNvPr>
              <p:cNvSpPr/>
              <p:nvPr/>
            </p:nvSpPr>
            <p:spPr>
              <a:xfrm>
                <a:off x="7364097" y="4993264"/>
                <a:ext cx="1109761" cy="38666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728F275-E2A5-A01D-2E41-5179E784B0A4}"/>
                  </a:ext>
                </a:extLst>
              </p:cNvPr>
              <p:cNvSpPr/>
              <p:nvPr/>
            </p:nvSpPr>
            <p:spPr>
              <a:xfrm>
                <a:off x="7516497" y="5145664"/>
                <a:ext cx="1109761" cy="38666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497510C-3192-EE5E-A419-F58F41D133BB}"/>
                  </a:ext>
                </a:extLst>
              </p:cNvPr>
              <p:cNvSpPr/>
              <p:nvPr/>
            </p:nvSpPr>
            <p:spPr>
              <a:xfrm>
                <a:off x="7668897" y="5298064"/>
                <a:ext cx="1109761" cy="38666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DC99945-A7C9-01B5-384E-27D57873B3C6}"/>
                  </a:ext>
                </a:extLst>
              </p:cNvPr>
              <p:cNvSpPr/>
              <p:nvPr/>
            </p:nvSpPr>
            <p:spPr>
              <a:xfrm>
                <a:off x="7821297" y="5450464"/>
                <a:ext cx="1109761" cy="38666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E24E1DD-B57B-0F02-7A8D-232F3641DACD}"/>
                </a:ext>
              </a:extLst>
            </p:cNvPr>
            <p:cNvCxnSpPr>
              <a:cxnSpLocks/>
            </p:cNvCxnSpPr>
            <p:nvPr/>
          </p:nvCxnSpPr>
          <p:spPr>
            <a:xfrm>
              <a:off x="5051442" y="4168080"/>
              <a:ext cx="1476620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C2FC493-9F2D-74EF-D2F2-6E8B7CEE2A40}"/>
                </a:ext>
              </a:extLst>
            </p:cNvPr>
            <p:cNvSpPr/>
            <p:nvPr/>
          </p:nvSpPr>
          <p:spPr>
            <a:xfrm>
              <a:off x="6751125" y="3974746"/>
              <a:ext cx="1109761" cy="386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76F96ED-F46A-FCD8-F484-B31BE466F9B1}"/>
                </a:ext>
              </a:extLst>
            </p:cNvPr>
            <p:cNvCxnSpPr>
              <a:cxnSpLocks/>
            </p:cNvCxnSpPr>
            <p:nvPr/>
          </p:nvCxnSpPr>
          <p:spPr>
            <a:xfrm>
              <a:off x="10527844" y="4140210"/>
              <a:ext cx="442893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5B1D12E-7D17-EA53-5180-06C650BF5593}"/>
                </a:ext>
              </a:extLst>
            </p:cNvPr>
            <p:cNvSpPr txBox="1"/>
            <p:nvPr/>
          </p:nvSpPr>
          <p:spPr>
            <a:xfrm>
              <a:off x="10970738" y="3830829"/>
              <a:ext cx="1152369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Firearm?</a:t>
              </a:r>
            </a:p>
            <a:p>
              <a:r>
                <a:rPr lang="en-US" sz="1050" dirty="0"/>
                <a:t> (YES/NO)</a:t>
              </a:r>
              <a:endParaRPr lang="en-IL" sz="1050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936F359-173E-D0C6-8A9E-4874FA085E3E}"/>
                </a:ext>
              </a:extLst>
            </p:cNvPr>
            <p:cNvSpPr/>
            <p:nvPr/>
          </p:nvSpPr>
          <p:spPr>
            <a:xfrm>
              <a:off x="8622072" y="3605467"/>
              <a:ext cx="1810541" cy="112522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CNN</a:t>
              </a:r>
            </a:p>
            <a:p>
              <a:pPr algn="ctr"/>
              <a:r>
                <a:rPr lang="en-US" sz="1050" dirty="0"/>
                <a:t>Convolutional Neural Network </a:t>
              </a:r>
              <a:endParaRPr lang="en-IL" sz="1050" dirty="0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E122113-C638-863B-7F53-28824EC39158}"/>
                </a:ext>
              </a:extLst>
            </p:cNvPr>
            <p:cNvCxnSpPr>
              <a:cxnSpLocks/>
            </p:cNvCxnSpPr>
            <p:nvPr/>
          </p:nvCxnSpPr>
          <p:spPr>
            <a:xfrm>
              <a:off x="8083949" y="4168080"/>
              <a:ext cx="442893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84FC4DD-0C52-B3B9-B563-CDE961D72786}"/>
              </a:ext>
            </a:extLst>
          </p:cNvPr>
          <p:cNvCxnSpPr>
            <a:cxnSpLocks/>
          </p:cNvCxnSpPr>
          <p:nvPr/>
        </p:nvCxnSpPr>
        <p:spPr>
          <a:xfrm>
            <a:off x="1624680" y="4138560"/>
            <a:ext cx="1107465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37177DE1-C8AB-3D47-5030-C5064E930B48}"/>
                  </a:ext>
                </a:extLst>
              </p:cNvPr>
              <p:cNvSpPr/>
              <p:nvPr/>
            </p:nvSpPr>
            <p:spPr>
              <a:xfrm>
                <a:off x="2795895" y="3935259"/>
                <a:ext cx="2038435" cy="446468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ysClr val="windowText" lastClr="000000"/>
                    </a:solidFill>
                  </a:rPr>
                  <a:t>Frames for 1hour: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050" i="1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30×3600= </m:t>
                    </m:r>
                    <m:sSup>
                      <m:sSupPr>
                        <m:ctrlPr>
                          <a:rPr lang="en-US" sz="105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5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05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</m:sup>
                    </m:sSup>
                    <m:r>
                      <a:rPr lang="en-US" sz="1050" i="1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050" dirty="0">
                    <a:solidFill>
                      <a:sysClr val="windowText" lastClr="000000"/>
                    </a:solidFill>
                  </a:rPr>
                  <a:t>frames</a:t>
                </a:r>
              </a:p>
            </p:txBody>
          </p:sp>
        </mc:Choice>
        <mc:Fallback xmlns=""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37177DE1-C8AB-3D47-5030-C5064E930B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895" y="3935259"/>
                <a:ext cx="2038435" cy="44646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28575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DDB0B5A-1F50-A747-A99D-9F9EDCB6B2BD}"/>
              </a:ext>
            </a:extLst>
          </p:cNvPr>
          <p:cNvCxnSpPr>
            <a:cxnSpLocks/>
          </p:cNvCxnSpPr>
          <p:nvPr/>
        </p:nvCxnSpPr>
        <p:spPr>
          <a:xfrm>
            <a:off x="5115013" y="3687350"/>
            <a:ext cx="3806426" cy="0"/>
          </a:xfrm>
          <a:prstGeom prst="line">
            <a:avLst/>
          </a:prstGeom>
          <a:ln w="190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2386234-BAD6-FB78-C6D9-53DB22967068}"/>
              </a:ext>
            </a:extLst>
          </p:cNvPr>
          <p:cNvSpPr/>
          <p:nvPr/>
        </p:nvSpPr>
        <p:spPr>
          <a:xfrm>
            <a:off x="5070001" y="3788726"/>
            <a:ext cx="1683509" cy="623846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Inference GPU time: 100s for a single 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3D7A1ADD-DDFA-B6E5-2587-50AC53CB80EF}"/>
                  </a:ext>
                </a:extLst>
              </p:cNvPr>
              <p:cNvSpPr/>
              <p:nvPr/>
            </p:nvSpPr>
            <p:spPr>
              <a:xfrm>
                <a:off x="6953240" y="3800500"/>
                <a:ext cx="1885286" cy="551846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105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5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05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</m:sup>
                    </m:sSup>
                    <m:r>
                      <a:rPr lang="en-US" sz="1050" i="1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×100≥</m:t>
                    </m:r>
                    <m:sSup>
                      <m:sSupPr>
                        <m:ctrlPr>
                          <a:rPr lang="en-US" sz="105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5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05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</m:sup>
                    </m:sSup>
                    <m:r>
                      <a:rPr lang="en-US" sz="1050" i="1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105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5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05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1050" i="1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05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5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05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</m:oMath>
                </a14:m>
                <a:r>
                  <a:rPr lang="en-US" sz="1050" dirty="0">
                    <a:solidFill>
                      <a:sysClr val="windowText" lastClr="000000"/>
                    </a:solidFill>
                  </a:rPr>
                  <a:t>  seconds</a:t>
                </a:r>
              </a:p>
            </p:txBody>
          </p:sp>
        </mc:Choice>
        <mc:Fallback xmlns=""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3D7A1ADD-DDFA-B6E5-2587-50AC53CB8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240" y="3800500"/>
                <a:ext cx="1885286" cy="55184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8575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4149E3B5-4BCD-4949-CF7A-D72FC507532B}"/>
              </a:ext>
            </a:extLst>
          </p:cNvPr>
          <p:cNvSpPr/>
          <p:nvPr/>
        </p:nvSpPr>
        <p:spPr>
          <a:xfrm>
            <a:off x="8419493" y="3849909"/>
            <a:ext cx="400609" cy="2724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sp>
        <p:nvSpPr>
          <p:cNvPr id="40" name="Speech Bubble: Rectangle with Corners Rounded 39">
            <a:extLst>
              <a:ext uri="{FF2B5EF4-FFF2-40B4-BE49-F238E27FC236}">
                <a16:creationId xmlns:a16="http://schemas.microsoft.com/office/drawing/2014/main" id="{79D72E00-23AE-6974-3989-53C3EEDBD6F1}"/>
              </a:ext>
            </a:extLst>
          </p:cNvPr>
          <p:cNvSpPr/>
          <p:nvPr/>
        </p:nvSpPr>
        <p:spPr>
          <a:xfrm>
            <a:off x="6124022" y="4501587"/>
            <a:ext cx="1658436" cy="497909"/>
          </a:xfrm>
          <a:prstGeom prst="wedgeRoundRectCallout">
            <a:avLst>
              <a:gd name="adj1" fmla="val 94614"/>
              <a:gd name="adj2" fmla="val -11194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~85days</a:t>
            </a:r>
          </a:p>
        </p:txBody>
      </p:sp>
      <p:sp>
        <p:nvSpPr>
          <p:cNvPr id="3" name="Google Shape;184;p21">
            <a:extLst>
              <a:ext uri="{FF2B5EF4-FFF2-40B4-BE49-F238E27FC236}">
                <a16:creationId xmlns:a16="http://schemas.microsoft.com/office/drawing/2014/main" id="{224E8282-4D40-1D4B-03BE-AD035869D1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853" y="814108"/>
            <a:ext cx="8520600" cy="740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 dirty="0">
                <a:solidFill>
                  <a:schemeClr val="dk1"/>
                </a:solidFill>
              </a:rPr>
              <a:t>Issue: High inference time. Not suitable for real-time CCTV analysis.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 dirty="0">
                <a:solidFill>
                  <a:schemeClr val="dk1"/>
                </a:solidFill>
              </a:rPr>
              <a:t>Millions of frames = Significant delay.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413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2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374BA-DACC-515C-7C1A-AE6AADD28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6070"/>
            <a:ext cx="7886700" cy="994172"/>
          </a:xfrm>
        </p:spPr>
        <p:txBody>
          <a:bodyPr/>
          <a:lstStyle/>
          <a:p>
            <a:r>
              <a:rPr lang="en-US" dirty="0"/>
              <a:t>Solution #1: </a:t>
            </a:r>
            <a:r>
              <a:rPr lang="en-US" sz="3300" dirty="0"/>
              <a:t>Choose a subset of the frames</a:t>
            </a:r>
            <a:endParaRPr lang="en-IL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0F338B3-8600-8974-CBE3-56F6BEC29146}"/>
              </a:ext>
            </a:extLst>
          </p:cNvPr>
          <p:cNvGrpSpPr/>
          <p:nvPr/>
        </p:nvGrpSpPr>
        <p:grpSpPr>
          <a:xfrm>
            <a:off x="328194" y="1910511"/>
            <a:ext cx="2070182" cy="1411799"/>
            <a:chOff x="1016760" y="3042335"/>
            <a:chExt cx="2760242" cy="1882398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66E902D0-E805-D210-9D97-09F190930836}"/>
                </a:ext>
              </a:extLst>
            </p:cNvPr>
            <p:cNvGrpSpPr/>
            <p:nvPr/>
          </p:nvGrpSpPr>
          <p:grpSpPr>
            <a:xfrm>
              <a:off x="1016760" y="3042335"/>
              <a:ext cx="1630134" cy="855663"/>
              <a:chOff x="1016760" y="3042335"/>
              <a:chExt cx="1630134" cy="855663"/>
            </a:xfrm>
          </p:grpSpPr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17C14B41-3CBE-DF76-929E-EA649206B13F}"/>
                  </a:ext>
                </a:extLst>
              </p:cNvPr>
              <p:cNvSpPr/>
              <p:nvPr/>
            </p:nvSpPr>
            <p:spPr>
              <a:xfrm>
                <a:off x="1016760" y="3042335"/>
                <a:ext cx="1109761" cy="38666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BDE19CF8-91B9-1EEB-57C4-55F74063FA4D}"/>
                  </a:ext>
                </a:extLst>
              </p:cNvPr>
              <p:cNvSpPr/>
              <p:nvPr/>
            </p:nvSpPr>
            <p:spPr>
              <a:xfrm>
                <a:off x="1071479" y="3087818"/>
                <a:ext cx="1109761" cy="38666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5F8E3540-09CC-F333-D4F1-2F8930A4B293}"/>
                  </a:ext>
                </a:extLst>
              </p:cNvPr>
              <p:cNvSpPr/>
              <p:nvPr/>
            </p:nvSpPr>
            <p:spPr>
              <a:xfrm>
                <a:off x="1119376" y="3133300"/>
                <a:ext cx="1109761" cy="38666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0D58DD80-A069-9430-0655-7C3C8B8A769D}"/>
                  </a:ext>
                </a:extLst>
              </p:cNvPr>
              <p:cNvSpPr/>
              <p:nvPr/>
            </p:nvSpPr>
            <p:spPr>
              <a:xfrm>
                <a:off x="1172447" y="3184542"/>
                <a:ext cx="1109761" cy="38666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49F9E9C7-A18A-0C25-864A-4A0B67F76ADD}"/>
                  </a:ext>
                </a:extLst>
              </p:cNvPr>
              <p:cNvSpPr/>
              <p:nvPr/>
            </p:nvSpPr>
            <p:spPr>
              <a:xfrm>
                <a:off x="1223879" y="3240218"/>
                <a:ext cx="1109761" cy="38666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3169D388-C9D7-7BB5-C11A-AC8CF5BFDFBC}"/>
                  </a:ext>
                </a:extLst>
              </p:cNvPr>
              <p:cNvSpPr/>
              <p:nvPr/>
            </p:nvSpPr>
            <p:spPr>
              <a:xfrm>
                <a:off x="1271776" y="3285700"/>
                <a:ext cx="1109761" cy="38666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B33B6982-95BA-36B8-8111-80C77454C073}"/>
                  </a:ext>
                </a:extLst>
              </p:cNvPr>
              <p:cNvSpPr/>
              <p:nvPr/>
            </p:nvSpPr>
            <p:spPr>
              <a:xfrm>
                <a:off x="1324847" y="3336942"/>
                <a:ext cx="1109761" cy="38666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7110659F-C9C4-00F0-A4D6-62BA15DD0451}"/>
                  </a:ext>
                </a:extLst>
              </p:cNvPr>
              <p:cNvSpPr/>
              <p:nvPr/>
            </p:nvSpPr>
            <p:spPr>
              <a:xfrm>
                <a:off x="1377918" y="3389236"/>
                <a:ext cx="1109761" cy="38666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18A051C9-372F-35FE-6A8D-435EADEC3786}"/>
                  </a:ext>
                </a:extLst>
              </p:cNvPr>
              <p:cNvSpPr/>
              <p:nvPr/>
            </p:nvSpPr>
            <p:spPr>
              <a:xfrm>
                <a:off x="1430989" y="3439487"/>
                <a:ext cx="1109761" cy="38666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138F0850-FAEB-8D6C-1DAE-8E5314A8327B}"/>
                  </a:ext>
                </a:extLst>
              </p:cNvPr>
              <p:cNvSpPr/>
              <p:nvPr/>
            </p:nvSpPr>
            <p:spPr>
              <a:xfrm>
                <a:off x="1484061" y="3474482"/>
                <a:ext cx="1109761" cy="38666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A0318F82-70D5-1107-E33B-C7E5ACEB7FC3}"/>
                  </a:ext>
                </a:extLst>
              </p:cNvPr>
              <p:cNvSpPr/>
              <p:nvPr/>
            </p:nvSpPr>
            <p:spPr>
              <a:xfrm>
                <a:off x="1537133" y="3511333"/>
                <a:ext cx="1109761" cy="38666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D1ED007-4D91-8B12-40C6-1F9DB4AFA85B}"/>
                </a:ext>
              </a:extLst>
            </p:cNvPr>
            <p:cNvGrpSpPr/>
            <p:nvPr/>
          </p:nvGrpSpPr>
          <p:grpSpPr>
            <a:xfrm>
              <a:off x="1591988" y="3570066"/>
              <a:ext cx="1630134" cy="855663"/>
              <a:chOff x="1016760" y="3042335"/>
              <a:chExt cx="1630134" cy="855663"/>
            </a:xfrm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BD025150-57EB-32AE-6306-6DC510C9F888}"/>
                  </a:ext>
                </a:extLst>
              </p:cNvPr>
              <p:cNvSpPr/>
              <p:nvPr/>
            </p:nvSpPr>
            <p:spPr>
              <a:xfrm>
                <a:off x="1016760" y="3042335"/>
                <a:ext cx="1109761" cy="38666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10F2AAE8-9E4D-7B01-72E6-E06CABFAE107}"/>
                  </a:ext>
                </a:extLst>
              </p:cNvPr>
              <p:cNvSpPr/>
              <p:nvPr/>
            </p:nvSpPr>
            <p:spPr>
              <a:xfrm>
                <a:off x="1071479" y="3087818"/>
                <a:ext cx="1109761" cy="38666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D8F416BC-05F0-73BC-7336-7CF3AC41EF98}"/>
                  </a:ext>
                </a:extLst>
              </p:cNvPr>
              <p:cNvSpPr/>
              <p:nvPr/>
            </p:nvSpPr>
            <p:spPr>
              <a:xfrm>
                <a:off x="1119376" y="3133300"/>
                <a:ext cx="1109761" cy="38666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D5461D51-ED90-A413-08CC-72D6008DB015}"/>
                  </a:ext>
                </a:extLst>
              </p:cNvPr>
              <p:cNvSpPr/>
              <p:nvPr/>
            </p:nvSpPr>
            <p:spPr>
              <a:xfrm>
                <a:off x="1172447" y="3184542"/>
                <a:ext cx="1109761" cy="38666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B7A1D94A-3E1D-B978-0ED8-85FC06ADB601}"/>
                  </a:ext>
                </a:extLst>
              </p:cNvPr>
              <p:cNvSpPr/>
              <p:nvPr/>
            </p:nvSpPr>
            <p:spPr>
              <a:xfrm>
                <a:off x="1223879" y="3240218"/>
                <a:ext cx="1109761" cy="38666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D6FFD556-B717-C90B-D692-5E84CE64AB37}"/>
                  </a:ext>
                </a:extLst>
              </p:cNvPr>
              <p:cNvSpPr/>
              <p:nvPr/>
            </p:nvSpPr>
            <p:spPr>
              <a:xfrm>
                <a:off x="1271776" y="3285700"/>
                <a:ext cx="1109761" cy="38666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29FA448A-2B9A-65EB-032E-FB98637DC35B}"/>
                  </a:ext>
                </a:extLst>
              </p:cNvPr>
              <p:cNvSpPr/>
              <p:nvPr/>
            </p:nvSpPr>
            <p:spPr>
              <a:xfrm>
                <a:off x="1324847" y="3336942"/>
                <a:ext cx="1109761" cy="38666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6274B43F-8CC5-8D13-8744-FDB9F0B0AC21}"/>
                  </a:ext>
                </a:extLst>
              </p:cNvPr>
              <p:cNvSpPr/>
              <p:nvPr/>
            </p:nvSpPr>
            <p:spPr>
              <a:xfrm>
                <a:off x="1377918" y="3389236"/>
                <a:ext cx="1109761" cy="38666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B8E4B432-82E7-0FA7-DB70-1C68E4F1B6E2}"/>
                  </a:ext>
                </a:extLst>
              </p:cNvPr>
              <p:cNvSpPr/>
              <p:nvPr/>
            </p:nvSpPr>
            <p:spPr>
              <a:xfrm>
                <a:off x="1430989" y="3439487"/>
                <a:ext cx="1109761" cy="38666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9B7225E7-810B-BFFF-F3ED-A2E11DC46784}"/>
                  </a:ext>
                </a:extLst>
              </p:cNvPr>
              <p:cNvSpPr/>
              <p:nvPr/>
            </p:nvSpPr>
            <p:spPr>
              <a:xfrm>
                <a:off x="1484061" y="3474482"/>
                <a:ext cx="1109761" cy="38666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D0A0565F-2DA1-EADF-8220-29B4ECA3D39B}"/>
                  </a:ext>
                </a:extLst>
              </p:cNvPr>
              <p:cNvSpPr/>
              <p:nvPr/>
            </p:nvSpPr>
            <p:spPr>
              <a:xfrm>
                <a:off x="1537133" y="3511333"/>
                <a:ext cx="1109761" cy="38666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F5FDAE53-F57B-A184-BD1E-B45FDE8AEC8B}"/>
                </a:ext>
              </a:extLst>
            </p:cNvPr>
            <p:cNvGrpSpPr/>
            <p:nvPr/>
          </p:nvGrpSpPr>
          <p:grpSpPr>
            <a:xfrm>
              <a:off x="2146868" y="4069070"/>
              <a:ext cx="1630134" cy="855663"/>
              <a:chOff x="1016760" y="3042335"/>
              <a:chExt cx="1630134" cy="855663"/>
            </a:xfrm>
          </p:grpSpPr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5007E8BC-4AA8-D2B3-7F39-8E447F6F9D88}"/>
                  </a:ext>
                </a:extLst>
              </p:cNvPr>
              <p:cNvSpPr/>
              <p:nvPr/>
            </p:nvSpPr>
            <p:spPr>
              <a:xfrm>
                <a:off x="1016760" y="3042335"/>
                <a:ext cx="1109761" cy="38666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506932C6-A0A7-8EDC-2E83-45FE0EA4D2FD}"/>
                  </a:ext>
                </a:extLst>
              </p:cNvPr>
              <p:cNvSpPr/>
              <p:nvPr/>
            </p:nvSpPr>
            <p:spPr>
              <a:xfrm>
                <a:off x="1071479" y="3087818"/>
                <a:ext cx="1109761" cy="38666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69E63FF0-6CD6-F1C3-11AB-8F11457737BA}"/>
                  </a:ext>
                </a:extLst>
              </p:cNvPr>
              <p:cNvSpPr/>
              <p:nvPr/>
            </p:nvSpPr>
            <p:spPr>
              <a:xfrm>
                <a:off x="1119376" y="3133300"/>
                <a:ext cx="1109761" cy="38666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C1791C9C-8E3F-0EDA-7940-46678E53CFD8}"/>
                  </a:ext>
                </a:extLst>
              </p:cNvPr>
              <p:cNvSpPr/>
              <p:nvPr/>
            </p:nvSpPr>
            <p:spPr>
              <a:xfrm>
                <a:off x="1172447" y="3184542"/>
                <a:ext cx="1109761" cy="38666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8A1DC8F0-D65F-4DFA-F886-A42EB4886399}"/>
                  </a:ext>
                </a:extLst>
              </p:cNvPr>
              <p:cNvSpPr/>
              <p:nvPr/>
            </p:nvSpPr>
            <p:spPr>
              <a:xfrm>
                <a:off x="1223879" y="3240218"/>
                <a:ext cx="1109761" cy="38666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2F37EA53-CE13-F161-F21F-35B9CB72AA2B}"/>
                  </a:ext>
                </a:extLst>
              </p:cNvPr>
              <p:cNvSpPr/>
              <p:nvPr/>
            </p:nvSpPr>
            <p:spPr>
              <a:xfrm>
                <a:off x="1271776" y="3285700"/>
                <a:ext cx="1109761" cy="38666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98B112BB-B9B6-48DE-EC82-3E1028D6DA53}"/>
                  </a:ext>
                </a:extLst>
              </p:cNvPr>
              <p:cNvSpPr/>
              <p:nvPr/>
            </p:nvSpPr>
            <p:spPr>
              <a:xfrm>
                <a:off x="1324847" y="3336942"/>
                <a:ext cx="1109761" cy="38666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1B801B38-F73F-8C46-DAC1-DE676663E897}"/>
                  </a:ext>
                </a:extLst>
              </p:cNvPr>
              <p:cNvSpPr/>
              <p:nvPr/>
            </p:nvSpPr>
            <p:spPr>
              <a:xfrm>
                <a:off x="1377918" y="3389236"/>
                <a:ext cx="1109761" cy="38666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D94B9A3-FE7C-6474-72E0-7D46722982AE}"/>
                  </a:ext>
                </a:extLst>
              </p:cNvPr>
              <p:cNvSpPr/>
              <p:nvPr/>
            </p:nvSpPr>
            <p:spPr>
              <a:xfrm>
                <a:off x="1430989" y="3439487"/>
                <a:ext cx="1109761" cy="38666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36902FFD-AED4-576D-FD69-F4453897B67A}"/>
                  </a:ext>
                </a:extLst>
              </p:cNvPr>
              <p:cNvSpPr/>
              <p:nvPr/>
            </p:nvSpPr>
            <p:spPr>
              <a:xfrm>
                <a:off x="1484061" y="3474482"/>
                <a:ext cx="1109761" cy="38666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53D17561-B61E-0DCF-F8DF-FA28A0DDFB20}"/>
                  </a:ext>
                </a:extLst>
              </p:cNvPr>
              <p:cNvSpPr/>
              <p:nvPr/>
            </p:nvSpPr>
            <p:spPr>
              <a:xfrm>
                <a:off x="1537133" y="3511333"/>
                <a:ext cx="1109761" cy="386665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</p:grp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AB075A32-A82D-2276-0FB0-562287AC9F8D}"/>
              </a:ext>
            </a:extLst>
          </p:cNvPr>
          <p:cNvGrpSpPr/>
          <p:nvPr/>
        </p:nvGrpSpPr>
        <p:grpSpPr>
          <a:xfrm>
            <a:off x="2726191" y="1803940"/>
            <a:ext cx="2070182" cy="1411799"/>
            <a:chOff x="4801742" y="2952185"/>
            <a:chExt cx="2760242" cy="1882398"/>
          </a:xfrm>
        </p:grpSpPr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789E52F5-69F7-BA7D-CCF4-38CD527FC9BA}"/>
                </a:ext>
              </a:extLst>
            </p:cNvPr>
            <p:cNvSpPr/>
            <p:nvPr/>
          </p:nvSpPr>
          <p:spPr>
            <a:xfrm>
              <a:off x="4801742" y="2952185"/>
              <a:ext cx="1109761" cy="386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F2432FAD-ABE9-3AB2-E619-7CFCC00224FD}"/>
                </a:ext>
              </a:extLst>
            </p:cNvPr>
            <p:cNvSpPr/>
            <p:nvPr/>
          </p:nvSpPr>
          <p:spPr>
            <a:xfrm>
              <a:off x="4856461" y="2997668"/>
              <a:ext cx="1109761" cy="386665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392714A3-D073-3CCC-5F39-6EE48D6D8C30}"/>
                </a:ext>
              </a:extLst>
            </p:cNvPr>
            <p:cNvSpPr/>
            <p:nvPr/>
          </p:nvSpPr>
          <p:spPr>
            <a:xfrm>
              <a:off x="4904358" y="3043150"/>
              <a:ext cx="1109761" cy="386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EC8E8A6E-50BC-2088-2AD1-4863C87AD354}"/>
                </a:ext>
              </a:extLst>
            </p:cNvPr>
            <p:cNvSpPr/>
            <p:nvPr/>
          </p:nvSpPr>
          <p:spPr>
            <a:xfrm>
              <a:off x="4945445" y="3093243"/>
              <a:ext cx="1109761" cy="386665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4560CD81-7226-F612-C6B6-7EC53C711BD0}"/>
                </a:ext>
              </a:extLst>
            </p:cNvPr>
            <p:cNvSpPr/>
            <p:nvPr/>
          </p:nvSpPr>
          <p:spPr>
            <a:xfrm>
              <a:off x="5008861" y="3150068"/>
              <a:ext cx="1109761" cy="386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C3F724E6-BF6E-18AF-8044-E51CC264EA5E}"/>
                </a:ext>
              </a:extLst>
            </p:cNvPr>
            <p:cNvSpPr/>
            <p:nvPr/>
          </p:nvSpPr>
          <p:spPr>
            <a:xfrm>
              <a:off x="5056758" y="3195550"/>
              <a:ext cx="1109761" cy="386665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3F29E300-D05F-B07C-CECF-3123702C9278}"/>
                </a:ext>
              </a:extLst>
            </p:cNvPr>
            <p:cNvSpPr/>
            <p:nvPr/>
          </p:nvSpPr>
          <p:spPr>
            <a:xfrm>
              <a:off x="5109829" y="3246792"/>
              <a:ext cx="1109761" cy="386665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120B1F0D-1607-C65F-687B-E01692D96C9F}"/>
                </a:ext>
              </a:extLst>
            </p:cNvPr>
            <p:cNvSpPr/>
            <p:nvPr/>
          </p:nvSpPr>
          <p:spPr>
            <a:xfrm>
              <a:off x="5162900" y="3299086"/>
              <a:ext cx="1109761" cy="386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20641CE-BE17-4725-204E-8AA9C74A30D1}"/>
                </a:ext>
              </a:extLst>
            </p:cNvPr>
            <p:cNvSpPr/>
            <p:nvPr/>
          </p:nvSpPr>
          <p:spPr>
            <a:xfrm>
              <a:off x="5215971" y="3349337"/>
              <a:ext cx="1109761" cy="386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4E964DA2-AB6E-6388-37F4-6487634C37EB}"/>
                </a:ext>
              </a:extLst>
            </p:cNvPr>
            <p:cNvSpPr/>
            <p:nvPr/>
          </p:nvSpPr>
          <p:spPr>
            <a:xfrm>
              <a:off x="5269043" y="3384332"/>
              <a:ext cx="1109761" cy="386665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CC04C0CA-47C7-ED55-C7BA-C2CC17CCCDAE}"/>
                </a:ext>
              </a:extLst>
            </p:cNvPr>
            <p:cNvSpPr/>
            <p:nvPr/>
          </p:nvSpPr>
          <p:spPr>
            <a:xfrm>
              <a:off x="5322115" y="3421183"/>
              <a:ext cx="1109761" cy="386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73F51AF9-6639-E4F4-BE81-940A7A281D6C}"/>
                </a:ext>
              </a:extLst>
            </p:cNvPr>
            <p:cNvSpPr/>
            <p:nvPr/>
          </p:nvSpPr>
          <p:spPr>
            <a:xfrm>
              <a:off x="5376970" y="3479916"/>
              <a:ext cx="1109761" cy="386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61461EA6-D4A9-280B-6198-C4902FA54FDD}"/>
                </a:ext>
              </a:extLst>
            </p:cNvPr>
            <p:cNvSpPr/>
            <p:nvPr/>
          </p:nvSpPr>
          <p:spPr>
            <a:xfrm>
              <a:off x="5431689" y="3525399"/>
              <a:ext cx="1109761" cy="386665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73C9BEFE-E3F5-8404-E703-5E80F96FAA37}"/>
                </a:ext>
              </a:extLst>
            </p:cNvPr>
            <p:cNvSpPr/>
            <p:nvPr/>
          </p:nvSpPr>
          <p:spPr>
            <a:xfrm>
              <a:off x="5479586" y="3570881"/>
              <a:ext cx="1109761" cy="386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3B52D546-8808-CF43-E97C-3AEDC17D3DD4}"/>
                </a:ext>
              </a:extLst>
            </p:cNvPr>
            <p:cNvSpPr/>
            <p:nvPr/>
          </p:nvSpPr>
          <p:spPr>
            <a:xfrm>
              <a:off x="5532657" y="3622123"/>
              <a:ext cx="1109761" cy="386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F08193A4-B7FD-31AD-1551-553481B01140}"/>
                </a:ext>
              </a:extLst>
            </p:cNvPr>
            <p:cNvSpPr/>
            <p:nvPr/>
          </p:nvSpPr>
          <p:spPr>
            <a:xfrm>
              <a:off x="5584089" y="3677799"/>
              <a:ext cx="1109761" cy="386665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D1CD9110-C325-63C8-97B9-673B58F4B1B9}"/>
                </a:ext>
              </a:extLst>
            </p:cNvPr>
            <p:cNvSpPr/>
            <p:nvPr/>
          </p:nvSpPr>
          <p:spPr>
            <a:xfrm>
              <a:off x="5631986" y="3723281"/>
              <a:ext cx="1109761" cy="386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2D039512-3763-B719-D2B6-E75A373D91D4}"/>
                </a:ext>
              </a:extLst>
            </p:cNvPr>
            <p:cNvSpPr/>
            <p:nvPr/>
          </p:nvSpPr>
          <p:spPr>
            <a:xfrm>
              <a:off x="5685057" y="3774523"/>
              <a:ext cx="1109761" cy="386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C5E1148-AB3E-57BB-876E-E1F25CDC404D}"/>
                </a:ext>
              </a:extLst>
            </p:cNvPr>
            <p:cNvSpPr/>
            <p:nvPr/>
          </p:nvSpPr>
          <p:spPr>
            <a:xfrm>
              <a:off x="5738128" y="3826817"/>
              <a:ext cx="1109761" cy="386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37517936-7320-0F4C-8243-5E8082AFD9BB}"/>
                </a:ext>
              </a:extLst>
            </p:cNvPr>
            <p:cNvSpPr/>
            <p:nvPr/>
          </p:nvSpPr>
          <p:spPr>
            <a:xfrm>
              <a:off x="5791199" y="3877068"/>
              <a:ext cx="1109761" cy="386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92FA90CB-F6B2-5A55-4156-F71AAD405416}"/>
                </a:ext>
              </a:extLst>
            </p:cNvPr>
            <p:cNvSpPr/>
            <p:nvPr/>
          </p:nvSpPr>
          <p:spPr>
            <a:xfrm>
              <a:off x="5844271" y="3912063"/>
              <a:ext cx="1109761" cy="386665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B37CC1CB-5FC5-1095-67C5-38C1B66C12F5}"/>
                </a:ext>
              </a:extLst>
            </p:cNvPr>
            <p:cNvSpPr/>
            <p:nvPr/>
          </p:nvSpPr>
          <p:spPr>
            <a:xfrm>
              <a:off x="5897343" y="3948914"/>
              <a:ext cx="1109761" cy="386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93B7048F-AF7B-AE92-E66F-1BABDF73E876}"/>
                </a:ext>
              </a:extLst>
            </p:cNvPr>
            <p:cNvSpPr/>
            <p:nvPr/>
          </p:nvSpPr>
          <p:spPr>
            <a:xfrm>
              <a:off x="5931850" y="3978920"/>
              <a:ext cx="1109761" cy="386665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8CAEA979-C363-BC21-3B25-4F855135B0BD}"/>
                </a:ext>
              </a:extLst>
            </p:cNvPr>
            <p:cNvSpPr/>
            <p:nvPr/>
          </p:nvSpPr>
          <p:spPr>
            <a:xfrm>
              <a:off x="5986569" y="4024403"/>
              <a:ext cx="1109761" cy="386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32DB3D86-14E8-5AFE-0333-7E19C4EE22FA}"/>
                </a:ext>
              </a:extLst>
            </p:cNvPr>
            <p:cNvSpPr/>
            <p:nvPr/>
          </p:nvSpPr>
          <p:spPr>
            <a:xfrm>
              <a:off x="6034466" y="4069885"/>
              <a:ext cx="1109761" cy="386665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FDE2843-1C29-73DD-7C2D-F41147009C5F}"/>
                </a:ext>
              </a:extLst>
            </p:cNvPr>
            <p:cNvSpPr/>
            <p:nvPr/>
          </p:nvSpPr>
          <p:spPr>
            <a:xfrm>
              <a:off x="6087537" y="4121127"/>
              <a:ext cx="1109761" cy="386665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25D39C3F-BFE0-61EC-E1AF-C74A2CF942B6}"/>
                </a:ext>
              </a:extLst>
            </p:cNvPr>
            <p:cNvSpPr/>
            <p:nvPr/>
          </p:nvSpPr>
          <p:spPr>
            <a:xfrm>
              <a:off x="6138969" y="4176803"/>
              <a:ext cx="1109761" cy="386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07A973B-E49A-57A3-88A1-154A9445BEA8}"/>
                </a:ext>
              </a:extLst>
            </p:cNvPr>
            <p:cNvSpPr/>
            <p:nvPr/>
          </p:nvSpPr>
          <p:spPr>
            <a:xfrm>
              <a:off x="6186866" y="4222285"/>
              <a:ext cx="1109761" cy="386665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606066B8-EEBE-E95D-A2C7-081AECFD228B}"/>
                </a:ext>
              </a:extLst>
            </p:cNvPr>
            <p:cNvSpPr/>
            <p:nvPr/>
          </p:nvSpPr>
          <p:spPr>
            <a:xfrm>
              <a:off x="6239937" y="4273527"/>
              <a:ext cx="1109761" cy="386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4C61C5A5-E235-CDFE-C800-BFBFCEB5AA12}"/>
                </a:ext>
              </a:extLst>
            </p:cNvPr>
            <p:cNvSpPr/>
            <p:nvPr/>
          </p:nvSpPr>
          <p:spPr>
            <a:xfrm>
              <a:off x="6293008" y="4325821"/>
              <a:ext cx="1109761" cy="386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4407A4C0-486A-7C9A-963A-F66B2D11E1AB}"/>
                </a:ext>
              </a:extLst>
            </p:cNvPr>
            <p:cNvSpPr/>
            <p:nvPr/>
          </p:nvSpPr>
          <p:spPr>
            <a:xfrm>
              <a:off x="6346079" y="4376072"/>
              <a:ext cx="1109761" cy="386665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7D351755-F3A5-1483-6F19-CD2F8335D1C5}"/>
                </a:ext>
              </a:extLst>
            </p:cNvPr>
            <p:cNvSpPr/>
            <p:nvPr/>
          </p:nvSpPr>
          <p:spPr>
            <a:xfrm>
              <a:off x="6399151" y="4411067"/>
              <a:ext cx="1109761" cy="386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4F5776D3-5C4A-2EE0-FF27-B4D9F800EBE2}"/>
                </a:ext>
              </a:extLst>
            </p:cNvPr>
            <p:cNvSpPr/>
            <p:nvPr/>
          </p:nvSpPr>
          <p:spPr>
            <a:xfrm>
              <a:off x="6452223" y="4447918"/>
              <a:ext cx="1109761" cy="386665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9224341C-77A6-82AD-2780-E7ABA4B5AB98}"/>
              </a:ext>
            </a:extLst>
          </p:cNvPr>
          <p:cNvGrpSpPr/>
          <p:nvPr/>
        </p:nvGrpSpPr>
        <p:grpSpPr>
          <a:xfrm>
            <a:off x="5928090" y="1958260"/>
            <a:ext cx="1491772" cy="931498"/>
            <a:chOff x="7805626" y="2509631"/>
            <a:chExt cx="1989029" cy="1241997"/>
          </a:xfrm>
        </p:grpSpPr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43E8B352-26B6-A641-B6A3-B605B1604852}"/>
                </a:ext>
              </a:extLst>
            </p:cNvPr>
            <p:cNvSpPr/>
            <p:nvPr/>
          </p:nvSpPr>
          <p:spPr>
            <a:xfrm>
              <a:off x="7805626" y="2509631"/>
              <a:ext cx="1109761" cy="386665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97CD009D-AEBC-9DAA-D18A-DA7FFF46034E}"/>
                </a:ext>
              </a:extLst>
            </p:cNvPr>
            <p:cNvSpPr/>
            <p:nvPr/>
          </p:nvSpPr>
          <p:spPr>
            <a:xfrm>
              <a:off x="7869042" y="2580166"/>
              <a:ext cx="1109761" cy="386665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516B41FC-A85B-25D8-307C-A709880FA217}"/>
                </a:ext>
              </a:extLst>
            </p:cNvPr>
            <p:cNvSpPr/>
            <p:nvPr/>
          </p:nvSpPr>
          <p:spPr>
            <a:xfrm>
              <a:off x="7939757" y="2657564"/>
              <a:ext cx="1109761" cy="386665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81C0EB11-7927-97EA-87BD-D2AF05D5060B}"/>
                </a:ext>
              </a:extLst>
            </p:cNvPr>
            <p:cNvSpPr/>
            <p:nvPr/>
          </p:nvSpPr>
          <p:spPr>
            <a:xfrm>
              <a:off x="8010472" y="2708189"/>
              <a:ext cx="1109761" cy="386665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5C0B9956-5863-1CB3-9F9B-6E44B0444702}"/>
                </a:ext>
              </a:extLst>
            </p:cNvPr>
            <p:cNvSpPr/>
            <p:nvPr/>
          </p:nvSpPr>
          <p:spPr>
            <a:xfrm>
              <a:off x="8073220" y="2770876"/>
              <a:ext cx="1109761" cy="386665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D5C0C807-1A77-E369-400E-DE1EDC7F2D52}"/>
                </a:ext>
              </a:extLst>
            </p:cNvPr>
            <p:cNvSpPr/>
            <p:nvPr/>
          </p:nvSpPr>
          <p:spPr>
            <a:xfrm>
              <a:off x="8143129" y="2833563"/>
              <a:ext cx="1109761" cy="386665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94161161-7E08-6707-9257-7C83A21DDB03}"/>
                </a:ext>
              </a:extLst>
            </p:cNvPr>
            <p:cNvSpPr/>
            <p:nvPr/>
          </p:nvSpPr>
          <p:spPr>
            <a:xfrm>
              <a:off x="8204637" y="2896821"/>
              <a:ext cx="1109761" cy="386665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745DC013-EA8F-2C28-5863-306DE8A830D8}"/>
                </a:ext>
              </a:extLst>
            </p:cNvPr>
            <p:cNvSpPr/>
            <p:nvPr/>
          </p:nvSpPr>
          <p:spPr>
            <a:xfrm>
              <a:off x="8278564" y="2965365"/>
              <a:ext cx="1109761" cy="386665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CE2CDE25-BA4C-6124-0AEC-951AB4878567}"/>
                </a:ext>
              </a:extLst>
            </p:cNvPr>
            <p:cNvSpPr/>
            <p:nvPr/>
          </p:nvSpPr>
          <p:spPr>
            <a:xfrm>
              <a:off x="8343426" y="3030676"/>
              <a:ext cx="1109761" cy="386665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4022F46B-4EC2-6483-C490-0696851D28F0}"/>
                </a:ext>
              </a:extLst>
            </p:cNvPr>
            <p:cNvSpPr/>
            <p:nvPr/>
          </p:nvSpPr>
          <p:spPr>
            <a:xfrm>
              <a:off x="8408288" y="3101882"/>
              <a:ext cx="1109761" cy="386665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CBE19743-00BE-6BB8-402B-21318CA773CE}"/>
                </a:ext>
              </a:extLst>
            </p:cNvPr>
            <p:cNvSpPr/>
            <p:nvPr/>
          </p:nvSpPr>
          <p:spPr>
            <a:xfrm>
              <a:off x="8489524" y="3180724"/>
              <a:ext cx="1109761" cy="386665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919347FD-9012-3D5E-F9EB-9301252C1230}"/>
                </a:ext>
              </a:extLst>
            </p:cNvPr>
            <p:cNvSpPr/>
            <p:nvPr/>
          </p:nvSpPr>
          <p:spPr>
            <a:xfrm>
              <a:off x="8564147" y="3235188"/>
              <a:ext cx="1109761" cy="386665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BDE64E52-E306-7C06-CDC9-BCE3E0F522B1}"/>
                </a:ext>
              </a:extLst>
            </p:cNvPr>
            <p:cNvSpPr/>
            <p:nvPr/>
          </p:nvSpPr>
          <p:spPr>
            <a:xfrm>
              <a:off x="8608783" y="3278850"/>
              <a:ext cx="1109761" cy="386665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99CBB489-4701-7B9D-BE38-BA95A972F6AE}"/>
                </a:ext>
              </a:extLst>
            </p:cNvPr>
            <p:cNvSpPr/>
            <p:nvPr/>
          </p:nvSpPr>
          <p:spPr>
            <a:xfrm>
              <a:off x="8684894" y="3364963"/>
              <a:ext cx="1109761" cy="386665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</p:grpSp>
      <p:sp>
        <p:nvSpPr>
          <p:cNvPr id="160" name="Speech Bubble: Rectangle with Corners Rounded 159">
            <a:extLst>
              <a:ext uri="{FF2B5EF4-FFF2-40B4-BE49-F238E27FC236}">
                <a16:creationId xmlns:a16="http://schemas.microsoft.com/office/drawing/2014/main" id="{A65DC1B0-1721-23F3-CF3B-3BAE52CA5B8F}"/>
              </a:ext>
            </a:extLst>
          </p:cNvPr>
          <p:cNvSpPr/>
          <p:nvPr/>
        </p:nvSpPr>
        <p:spPr>
          <a:xfrm>
            <a:off x="1526251" y="3578164"/>
            <a:ext cx="1628793" cy="861799"/>
          </a:xfrm>
          <a:prstGeom prst="wedgeRoundRectCallout">
            <a:avLst>
              <a:gd name="adj1" fmla="val 73298"/>
              <a:gd name="adj2" fmla="val -124212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C</a:t>
            </a:r>
            <a:r>
              <a:rPr lang="en-US" sz="1350" dirty="0"/>
              <a:t>hoose a subset of the frame wisely</a:t>
            </a:r>
            <a:endParaRPr lang="en-IL" sz="1050" dirty="0"/>
          </a:p>
        </p:txBody>
      </p:sp>
      <p:sp>
        <p:nvSpPr>
          <p:cNvPr id="161" name="Arrow: Right 160">
            <a:extLst>
              <a:ext uri="{FF2B5EF4-FFF2-40B4-BE49-F238E27FC236}">
                <a16:creationId xmlns:a16="http://schemas.microsoft.com/office/drawing/2014/main" id="{2E1CA5FD-5217-F50E-2FCA-4A1245BBFD6E}"/>
              </a:ext>
            </a:extLst>
          </p:cNvPr>
          <p:cNvSpPr/>
          <p:nvPr/>
        </p:nvSpPr>
        <p:spPr>
          <a:xfrm>
            <a:off x="2409278" y="2579193"/>
            <a:ext cx="683402" cy="2650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sp>
        <p:nvSpPr>
          <p:cNvPr id="162" name="Arrow: Right 161">
            <a:extLst>
              <a:ext uri="{FF2B5EF4-FFF2-40B4-BE49-F238E27FC236}">
                <a16:creationId xmlns:a16="http://schemas.microsoft.com/office/drawing/2014/main" id="{74FB1552-4EB0-8133-E832-6AE6B5D86996}"/>
              </a:ext>
            </a:extLst>
          </p:cNvPr>
          <p:cNvSpPr/>
          <p:nvPr/>
        </p:nvSpPr>
        <p:spPr>
          <a:xfrm>
            <a:off x="5175334" y="2505609"/>
            <a:ext cx="683402" cy="26508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sp>
        <p:nvSpPr>
          <p:cNvPr id="163" name="Speech Bubble: Rectangle with Corners Rounded 162">
            <a:extLst>
              <a:ext uri="{FF2B5EF4-FFF2-40B4-BE49-F238E27FC236}">
                <a16:creationId xmlns:a16="http://schemas.microsoft.com/office/drawing/2014/main" id="{BFCE24D8-F7BE-AA61-AA1E-BC60F3FB06C1}"/>
              </a:ext>
            </a:extLst>
          </p:cNvPr>
          <p:cNvSpPr/>
          <p:nvPr/>
        </p:nvSpPr>
        <p:spPr>
          <a:xfrm>
            <a:off x="5005097" y="3556509"/>
            <a:ext cx="1628793" cy="861799"/>
          </a:xfrm>
          <a:prstGeom prst="wedgeRoundRectCallout">
            <a:avLst>
              <a:gd name="adj1" fmla="val 65128"/>
              <a:gd name="adj2" fmla="val -112335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Infer only  the chosen subset</a:t>
            </a:r>
            <a:endParaRPr lang="en-IL" sz="1050" dirty="0"/>
          </a:p>
        </p:txBody>
      </p:sp>
    </p:spTree>
    <p:extLst>
      <p:ext uri="{BB962C8B-B14F-4D97-AF65-F5344CB8AC3E}">
        <p14:creationId xmlns:p14="http://schemas.microsoft.com/office/powerpoint/2010/main" val="2379723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 animBg="1"/>
      <p:bldP spid="161" grpId="0" animBg="1"/>
      <p:bldP spid="162" grpId="0" animBg="1"/>
      <p:bldP spid="16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166D5-E2C8-644C-6472-9FBBE6E58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question: How we choose the subset?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FF3D4-AD0B-BEC3-E17B-2E918C89D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Suggestions to examine:</a:t>
            </a:r>
          </a:p>
          <a:p>
            <a:endParaRPr lang="en-US" dirty="0"/>
          </a:p>
          <a:p>
            <a:pPr lvl="1"/>
            <a:r>
              <a:rPr lang="en-US" dirty="0"/>
              <a:t>Choose frames randomly according to uniform distribution</a:t>
            </a:r>
          </a:p>
          <a:p>
            <a:pPr lvl="2"/>
            <a:r>
              <a:rPr lang="en-US" dirty="0"/>
              <a:t>Check other distributions, and find their optimal parameters.</a:t>
            </a:r>
          </a:p>
          <a:p>
            <a:pPr lvl="2"/>
            <a:r>
              <a:rPr lang="en-US" dirty="0"/>
              <a:t>Find optimal parameters of the distribution such that the prerequisites of GT continue to hold after the selection.</a:t>
            </a:r>
          </a:p>
          <a:p>
            <a:pPr lvl="1"/>
            <a:r>
              <a:rPr lang="en-US" dirty="0"/>
              <a:t>Make pixel by pixel average</a:t>
            </a:r>
          </a:p>
          <a:p>
            <a:pPr lvl="2"/>
            <a:r>
              <a:rPr lang="en-US" dirty="0"/>
              <a:t>Is this computationally expensive?</a:t>
            </a:r>
          </a:p>
          <a:p>
            <a:pPr lvl="2"/>
            <a:r>
              <a:rPr lang="en-US" dirty="0"/>
              <a:t>Making averages on a subset that was randomly chosen</a:t>
            </a:r>
          </a:p>
          <a:p>
            <a:pPr marL="342900" lvl="1" indent="0">
              <a:buNone/>
            </a:pPr>
            <a:endParaRPr lang="en-US" dirty="0"/>
          </a:p>
          <a:p>
            <a:endParaRPr lang="en-IL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40EFCB0-9B85-394E-62F9-D5886843E267}"/>
              </a:ext>
            </a:extLst>
          </p:cNvPr>
          <p:cNvGrpSpPr/>
          <p:nvPr/>
        </p:nvGrpSpPr>
        <p:grpSpPr>
          <a:xfrm>
            <a:off x="4954137" y="1046720"/>
            <a:ext cx="1868928" cy="994172"/>
            <a:chOff x="4801742" y="2952185"/>
            <a:chExt cx="2760242" cy="188239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EF9821F-E976-128C-B740-FCDE5C2E4EAF}"/>
                </a:ext>
              </a:extLst>
            </p:cNvPr>
            <p:cNvSpPr/>
            <p:nvPr/>
          </p:nvSpPr>
          <p:spPr>
            <a:xfrm>
              <a:off x="4801742" y="2952185"/>
              <a:ext cx="1109761" cy="386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2F52950-63B1-A4FC-E46A-5A99770888B9}"/>
                </a:ext>
              </a:extLst>
            </p:cNvPr>
            <p:cNvSpPr/>
            <p:nvPr/>
          </p:nvSpPr>
          <p:spPr>
            <a:xfrm>
              <a:off x="4856461" y="2997668"/>
              <a:ext cx="1109761" cy="386665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12F47DA-CED7-1773-246D-4AAAF1C26C72}"/>
                </a:ext>
              </a:extLst>
            </p:cNvPr>
            <p:cNvSpPr/>
            <p:nvPr/>
          </p:nvSpPr>
          <p:spPr>
            <a:xfrm>
              <a:off x="4904358" y="3043150"/>
              <a:ext cx="1109761" cy="386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9268D58-8D82-21B6-50E3-6904B99A3740}"/>
                </a:ext>
              </a:extLst>
            </p:cNvPr>
            <p:cNvSpPr/>
            <p:nvPr/>
          </p:nvSpPr>
          <p:spPr>
            <a:xfrm>
              <a:off x="4945445" y="3093243"/>
              <a:ext cx="1109761" cy="386665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FCD2077-7413-5255-C767-A3F11300ABAC}"/>
                </a:ext>
              </a:extLst>
            </p:cNvPr>
            <p:cNvSpPr/>
            <p:nvPr/>
          </p:nvSpPr>
          <p:spPr>
            <a:xfrm>
              <a:off x="5008861" y="3150068"/>
              <a:ext cx="1109761" cy="386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972EC95-776D-3658-332F-42E8302FCF10}"/>
                </a:ext>
              </a:extLst>
            </p:cNvPr>
            <p:cNvSpPr/>
            <p:nvPr/>
          </p:nvSpPr>
          <p:spPr>
            <a:xfrm>
              <a:off x="5056758" y="3195550"/>
              <a:ext cx="1109761" cy="386665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786BAFE-D56E-1A64-8273-DD97C0FA8321}"/>
                </a:ext>
              </a:extLst>
            </p:cNvPr>
            <p:cNvSpPr/>
            <p:nvPr/>
          </p:nvSpPr>
          <p:spPr>
            <a:xfrm>
              <a:off x="5109829" y="3246792"/>
              <a:ext cx="1109761" cy="386665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8F583F-7608-3D0E-EF58-FEF1A31A759A}"/>
                </a:ext>
              </a:extLst>
            </p:cNvPr>
            <p:cNvSpPr/>
            <p:nvPr/>
          </p:nvSpPr>
          <p:spPr>
            <a:xfrm>
              <a:off x="5162900" y="3299086"/>
              <a:ext cx="1109761" cy="386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C111B23-AB4D-1A97-423A-90A560EF1A05}"/>
                </a:ext>
              </a:extLst>
            </p:cNvPr>
            <p:cNvSpPr/>
            <p:nvPr/>
          </p:nvSpPr>
          <p:spPr>
            <a:xfrm>
              <a:off x="5215971" y="3349337"/>
              <a:ext cx="1109761" cy="386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B2E84C6-EDAF-A404-0608-BC3A7C88096D}"/>
                </a:ext>
              </a:extLst>
            </p:cNvPr>
            <p:cNvSpPr/>
            <p:nvPr/>
          </p:nvSpPr>
          <p:spPr>
            <a:xfrm>
              <a:off x="5269043" y="3384332"/>
              <a:ext cx="1109761" cy="386665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8676431-5DF3-27E3-F33E-5C8DE4237E6E}"/>
                </a:ext>
              </a:extLst>
            </p:cNvPr>
            <p:cNvSpPr/>
            <p:nvPr/>
          </p:nvSpPr>
          <p:spPr>
            <a:xfrm>
              <a:off x="5322115" y="3421183"/>
              <a:ext cx="1109761" cy="386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EE54A2B-B10C-EC09-0105-D26A3162C8A5}"/>
                </a:ext>
              </a:extLst>
            </p:cNvPr>
            <p:cNvSpPr/>
            <p:nvPr/>
          </p:nvSpPr>
          <p:spPr>
            <a:xfrm>
              <a:off x="5376970" y="3479916"/>
              <a:ext cx="1109761" cy="386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80A6789-1426-C043-C017-8F52C3C64607}"/>
                </a:ext>
              </a:extLst>
            </p:cNvPr>
            <p:cNvSpPr/>
            <p:nvPr/>
          </p:nvSpPr>
          <p:spPr>
            <a:xfrm>
              <a:off x="5431689" y="3525399"/>
              <a:ext cx="1109761" cy="386665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497A13A-5627-9901-9203-B03EF342F304}"/>
                </a:ext>
              </a:extLst>
            </p:cNvPr>
            <p:cNvSpPr/>
            <p:nvPr/>
          </p:nvSpPr>
          <p:spPr>
            <a:xfrm>
              <a:off x="5479586" y="3570881"/>
              <a:ext cx="1109761" cy="386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F3CFD99-2149-1EDD-8C7D-82401CFC531A}"/>
                </a:ext>
              </a:extLst>
            </p:cNvPr>
            <p:cNvSpPr/>
            <p:nvPr/>
          </p:nvSpPr>
          <p:spPr>
            <a:xfrm>
              <a:off x="5532657" y="3622123"/>
              <a:ext cx="1109761" cy="386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0CE4BEB-E1FD-BA13-5BCD-FE96772F87E0}"/>
                </a:ext>
              </a:extLst>
            </p:cNvPr>
            <p:cNvSpPr/>
            <p:nvPr/>
          </p:nvSpPr>
          <p:spPr>
            <a:xfrm>
              <a:off x="5584089" y="3677799"/>
              <a:ext cx="1109761" cy="386665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83033B4-3BFC-5527-A261-496595D40E91}"/>
                </a:ext>
              </a:extLst>
            </p:cNvPr>
            <p:cNvSpPr/>
            <p:nvPr/>
          </p:nvSpPr>
          <p:spPr>
            <a:xfrm>
              <a:off x="5631986" y="3723281"/>
              <a:ext cx="1109761" cy="386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DEA6864-8850-4A17-FDCE-A74ADF5C08BE}"/>
                </a:ext>
              </a:extLst>
            </p:cNvPr>
            <p:cNvSpPr/>
            <p:nvPr/>
          </p:nvSpPr>
          <p:spPr>
            <a:xfrm>
              <a:off x="5685057" y="3774523"/>
              <a:ext cx="1109761" cy="386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9B08339-693B-BCB8-A456-179D6BD07AD4}"/>
                </a:ext>
              </a:extLst>
            </p:cNvPr>
            <p:cNvSpPr/>
            <p:nvPr/>
          </p:nvSpPr>
          <p:spPr>
            <a:xfrm>
              <a:off x="5738128" y="3826817"/>
              <a:ext cx="1109761" cy="386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3EF2219-1B0D-5611-1F6C-9B23E8EA2A33}"/>
                </a:ext>
              </a:extLst>
            </p:cNvPr>
            <p:cNvSpPr/>
            <p:nvPr/>
          </p:nvSpPr>
          <p:spPr>
            <a:xfrm>
              <a:off x="5791199" y="3877068"/>
              <a:ext cx="1109761" cy="386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629D90E-6E14-6925-FC81-6A12C1F16B13}"/>
                </a:ext>
              </a:extLst>
            </p:cNvPr>
            <p:cNvSpPr/>
            <p:nvPr/>
          </p:nvSpPr>
          <p:spPr>
            <a:xfrm>
              <a:off x="5844271" y="3912063"/>
              <a:ext cx="1109761" cy="386665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0BAF8FC1-9E68-BC31-189A-F9AD41A762DD}"/>
                </a:ext>
              </a:extLst>
            </p:cNvPr>
            <p:cNvSpPr/>
            <p:nvPr/>
          </p:nvSpPr>
          <p:spPr>
            <a:xfrm>
              <a:off x="5897343" y="3948914"/>
              <a:ext cx="1109761" cy="386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AC41EED-9BF6-C89A-68CA-F0372EA48CEA}"/>
                </a:ext>
              </a:extLst>
            </p:cNvPr>
            <p:cNvSpPr/>
            <p:nvPr/>
          </p:nvSpPr>
          <p:spPr>
            <a:xfrm>
              <a:off x="5931850" y="3978920"/>
              <a:ext cx="1109761" cy="386665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BAED094-4F6A-BC38-E828-442810EA6835}"/>
                </a:ext>
              </a:extLst>
            </p:cNvPr>
            <p:cNvSpPr/>
            <p:nvPr/>
          </p:nvSpPr>
          <p:spPr>
            <a:xfrm>
              <a:off x="5986569" y="4024403"/>
              <a:ext cx="1109761" cy="386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400E7A6C-1AFC-1296-1363-C5F9FB33FFF5}"/>
                </a:ext>
              </a:extLst>
            </p:cNvPr>
            <p:cNvSpPr/>
            <p:nvPr/>
          </p:nvSpPr>
          <p:spPr>
            <a:xfrm>
              <a:off x="6034466" y="4069885"/>
              <a:ext cx="1109761" cy="386665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D70AB8C-B8EF-DC3A-C089-FE7FBCC3A577}"/>
                </a:ext>
              </a:extLst>
            </p:cNvPr>
            <p:cNvSpPr/>
            <p:nvPr/>
          </p:nvSpPr>
          <p:spPr>
            <a:xfrm>
              <a:off x="6087537" y="4121127"/>
              <a:ext cx="1109761" cy="386665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99F7D2C-6025-686B-259A-75C93BFB83F8}"/>
                </a:ext>
              </a:extLst>
            </p:cNvPr>
            <p:cNvSpPr/>
            <p:nvPr/>
          </p:nvSpPr>
          <p:spPr>
            <a:xfrm>
              <a:off x="6138969" y="4176803"/>
              <a:ext cx="1109761" cy="386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A6BB603-2224-C86D-43C4-2AB8F9949279}"/>
                </a:ext>
              </a:extLst>
            </p:cNvPr>
            <p:cNvSpPr/>
            <p:nvPr/>
          </p:nvSpPr>
          <p:spPr>
            <a:xfrm>
              <a:off x="6186866" y="4222285"/>
              <a:ext cx="1109761" cy="386665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172A408-6EF5-A71C-DA35-324F4126251C}"/>
                </a:ext>
              </a:extLst>
            </p:cNvPr>
            <p:cNvSpPr/>
            <p:nvPr/>
          </p:nvSpPr>
          <p:spPr>
            <a:xfrm>
              <a:off x="6239937" y="4273527"/>
              <a:ext cx="1109761" cy="386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D6346AF-66B2-43ED-1DD6-70A69163E855}"/>
                </a:ext>
              </a:extLst>
            </p:cNvPr>
            <p:cNvSpPr/>
            <p:nvPr/>
          </p:nvSpPr>
          <p:spPr>
            <a:xfrm>
              <a:off x="6293008" y="4325821"/>
              <a:ext cx="1109761" cy="386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6CF700B-536C-7316-51E1-C587C2127FC9}"/>
                </a:ext>
              </a:extLst>
            </p:cNvPr>
            <p:cNvSpPr/>
            <p:nvPr/>
          </p:nvSpPr>
          <p:spPr>
            <a:xfrm>
              <a:off x="6346079" y="4376072"/>
              <a:ext cx="1109761" cy="386665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0725D82C-6763-2DB2-C646-27FA307C5CED}"/>
                </a:ext>
              </a:extLst>
            </p:cNvPr>
            <p:cNvSpPr/>
            <p:nvPr/>
          </p:nvSpPr>
          <p:spPr>
            <a:xfrm>
              <a:off x="6399151" y="4411067"/>
              <a:ext cx="1109761" cy="386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43638C1-E050-3006-B7B3-00A64D9C95E7}"/>
                </a:ext>
              </a:extLst>
            </p:cNvPr>
            <p:cNvSpPr/>
            <p:nvPr/>
          </p:nvSpPr>
          <p:spPr>
            <a:xfrm>
              <a:off x="6452223" y="4447918"/>
              <a:ext cx="1109761" cy="386665"/>
            </a:xfrm>
            <a:prstGeom prst="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3597825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545C8-97C5-634A-8767-4561448A2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 #2: Reduce inference time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CE182-7766-129F-29E0-A45CC5D9AC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is an active research topic</a:t>
            </a:r>
          </a:p>
          <a:p>
            <a:r>
              <a:rPr lang="en-US" dirty="0"/>
              <a:t>Directions considered here are related sometimes of using cutting edge hardware..</a:t>
            </a:r>
          </a:p>
          <a:p>
            <a:pPr lvl="1"/>
            <a:r>
              <a:rPr lang="en-US" dirty="0"/>
              <a:t>NVEDIA HW solutions for AI </a:t>
            </a:r>
          </a:p>
          <a:p>
            <a:r>
              <a:rPr lang="en-US" dirty="0"/>
              <a:t>Optimizing the structure of the CNN</a:t>
            </a:r>
          </a:p>
          <a:p>
            <a:r>
              <a:rPr lang="en-US" dirty="0"/>
              <a:t>We will not discuss those, although the solution we are examining will make those solutions even better</a:t>
            </a:r>
          </a:p>
        </p:txBody>
      </p:sp>
    </p:spTree>
    <p:extLst>
      <p:ext uri="{BB962C8B-B14F-4D97-AF65-F5344CB8AC3E}">
        <p14:creationId xmlns:p14="http://schemas.microsoft.com/office/powerpoint/2010/main" val="85534970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2859</Words>
  <Application>Microsoft Office PowerPoint</Application>
  <PresentationFormat>全屏显示(16:9)</PresentationFormat>
  <Paragraphs>838</Paragraphs>
  <Slides>53</Slides>
  <Notes>17</Notes>
  <HiddenSlides>2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53</vt:i4>
      </vt:variant>
    </vt:vector>
  </HeadingPairs>
  <TitlesOfParts>
    <vt:vector size="64" baseType="lpstr">
      <vt:lpstr>Lato</vt:lpstr>
      <vt:lpstr>ui-monospace</vt:lpstr>
      <vt:lpstr>Cambria Math</vt:lpstr>
      <vt:lpstr>Calibri Light</vt:lpstr>
      <vt:lpstr>Merriweather Sans</vt:lpstr>
      <vt:lpstr>Arial</vt:lpstr>
      <vt:lpstr>Tenorite</vt:lpstr>
      <vt:lpstr>Calibri</vt:lpstr>
      <vt:lpstr>Simple Light</vt:lpstr>
      <vt:lpstr>Office Theme</vt:lpstr>
      <vt:lpstr>1_Office Theme</vt:lpstr>
      <vt:lpstr>Accelerating Abnormal-Behavior Detection  in Surveillance Video via  Deep Neural Networks &amp;Group Testing Methods </vt:lpstr>
      <vt:lpstr>Motivation: The Firearm Detection Problem in CCTV</vt:lpstr>
      <vt:lpstr>Motivation</vt:lpstr>
      <vt:lpstr>Motivation</vt:lpstr>
      <vt:lpstr>Naive Solution</vt:lpstr>
      <vt:lpstr>Inference Time Bottleneck</vt:lpstr>
      <vt:lpstr>Solution #1: Choose a subset of the frames</vt:lpstr>
      <vt:lpstr>Research question: How we choose the subset?</vt:lpstr>
      <vt:lpstr>Solution #2: Reduce inference time</vt:lpstr>
      <vt:lpstr>Solution #3: Group testing</vt:lpstr>
      <vt:lpstr>Solution #3: Group testing (cont.)</vt:lpstr>
      <vt:lpstr>Let’s take a deeper look… </vt:lpstr>
      <vt:lpstr>Why Group Testing</vt:lpstr>
      <vt:lpstr>PowerPoint 演示文稿</vt:lpstr>
      <vt:lpstr>What is Group Testing?</vt:lpstr>
      <vt:lpstr>What is Group Testing?</vt:lpstr>
      <vt:lpstr>Example : The king and the wine riddle</vt:lpstr>
      <vt:lpstr>PowerPoint 演示文稿</vt:lpstr>
      <vt:lpstr>PowerPoint 演示文稿</vt:lpstr>
      <vt:lpstr>PowerPoint 演示文稿</vt:lpstr>
      <vt:lpstr>PowerPoint 演示文稿</vt:lpstr>
      <vt:lpstr>Discussion</vt:lpstr>
      <vt:lpstr>So far …</vt:lpstr>
      <vt:lpstr>PowerPoint 演示文稿</vt:lpstr>
      <vt:lpstr>(n,I)-Disjunct Matrix</vt:lpstr>
      <vt:lpstr>Random vs. Deterministic Non adaptive Algorithms for GT</vt:lpstr>
      <vt:lpstr>Pool Design Models: RID</vt:lpstr>
      <vt:lpstr>Pool Design Models: RrSD</vt:lpstr>
      <vt:lpstr>Pool Design Models: RsSD</vt:lpstr>
      <vt:lpstr>Pool Design Models: UTDq</vt:lpstr>
      <vt:lpstr>Recall .. </vt:lpstr>
      <vt:lpstr>The structure of Neural Network</vt:lpstr>
      <vt:lpstr>Convolution:</vt:lpstr>
      <vt:lpstr>Example:</vt:lpstr>
      <vt:lpstr>Pooling:</vt:lpstr>
      <vt:lpstr>Flatening:</vt:lpstr>
      <vt:lpstr>Fully connected NN:</vt:lpstr>
      <vt:lpstr>Average of photos, </vt:lpstr>
      <vt:lpstr>GT and CNN marriage</vt:lpstr>
      <vt:lpstr>Our Work</vt:lpstr>
      <vt:lpstr>Methods</vt:lpstr>
      <vt:lpstr>GT in the original work: 2-round group testing</vt:lpstr>
      <vt:lpstr>GT in the original work: Multi-round group testing</vt:lpstr>
      <vt:lpstr>GT in the original work: Non-adaptive GT (deterministic)</vt:lpstr>
      <vt:lpstr>Implementing RrSD model: Creating the matrix </vt:lpstr>
      <vt:lpstr>Implementing RrSD model: Creating the wrapper function</vt:lpstr>
      <vt:lpstr>Real results on the trained model </vt:lpstr>
      <vt:lpstr>Building Simulator</vt:lpstr>
      <vt:lpstr>Why We Need This</vt:lpstr>
      <vt:lpstr>What We Do</vt:lpstr>
      <vt:lpstr>How the Simulator Works</vt:lpstr>
      <vt:lpstr>Further direction to investigate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Accelerating Abnormal-Behavior Detection in Surveillance Video via  Deep Neural Networks &amp; Group Testing Methods </dc:title>
  <cp:lastModifiedBy>Jack Tang</cp:lastModifiedBy>
  <cp:revision>6</cp:revision>
  <dcterms:modified xsi:type="dcterms:W3CDTF">2023-09-05T08:51:26Z</dcterms:modified>
</cp:coreProperties>
</file>